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90" r:id="rId6"/>
    <p:sldId id="315" r:id="rId7"/>
    <p:sldId id="316" r:id="rId8"/>
    <p:sldId id="317" r:id="rId9"/>
    <p:sldId id="321" r:id="rId10"/>
    <p:sldId id="342" r:id="rId11"/>
    <p:sldId id="318" r:id="rId12"/>
    <p:sldId id="322" r:id="rId13"/>
    <p:sldId id="340" r:id="rId14"/>
    <p:sldId id="279" r:id="rId15"/>
    <p:sldId id="324" r:id="rId16"/>
    <p:sldId id="325" r:id="rId17"/>
    <p:sldId id="326" r:id="rId18"/>
    <p:sldId id="327" r:id="rId19"/>
    <p:sldId id="328" r:id="rId20"/>
    <p:sldId id="332" r:id="rId21"/>
    <p:sldId id="333" r:id="rId22"/>
    <p:sldId id="334" r:id="rId23"/>
    <p:sldId id="338" r:id="rId24"/>
    <p:sldId id="344" r:id="rId25"/>
    <p:sldId id="345" r:id="rId26"/>
    <p:sldId id="346" r:id="rId27"/>
    <p:sldId id="329" r:id="rId28"/>
    <p:sldId id="309" r:id="rId29"/>
    <p:sldId id="339" r:id="rId30"/>
    <p:sldId id="343" r:id="rId31"/>
    <p:sldId id="313" r:id="rId32"/>
  </p:sldIdLst>
  <p:sldSz cx="12192000"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933" autoAdjust="0"/>
  </p:normalViewPr>
  <p:slideViewPr>
    <p:cSldViewPr snapToGrid="0">
      <p:cViewPr varScale="1">
        <p:scale>
          <a:sx n="99" d="100"/>
          <a:sy n="99" d="100"/>
        </p:scale>
        <p:origin x="1038" y="48"/>
      </p:cViewPr>
      <p:guideLst/>
    </p:cSldViewPr>
  </p:slideViewPr>
  <p:notesTextViewPr>
    <p:cViewPr>
      <p:scale>
        <a:sx n="1" d="1"/>
        <a:sy n="1" d="1"/>
      </p:scale>
      <p:origin x="0" y="0"/>
    </p:cViewPr>
  </p:notesTextViewPr>
  <p:notesViewPr>
    <p:cSldViewPr snapToGrid="0">
      <p:cViewPr varScale="1">
        <p:scale>
          <a:sx n="79" d="100"/>
          <a:sy n="79" d="100"/>
        </p:scale>
        <p:origin x="4059"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99B11362-943C-494A-8ED0-E1F8CD2C5CE9}" type="datetimeFigureOut">
              <a:rPr lang="en-GB" smtClean="0"/>
              <a:t>03/09/2019</a:t>
            </a:fld>
            <a:endParaRPr lang="en-GB"/>
          </a:p>
        </p:txBody>
      </p:sp>
      <p:sp>
        <p:nvSpPr>
          <p:cNvPr id="4" name="Slide Image Placeholder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11963721-0E05-46FF-B4F1-7E7870A784B6}" type="slidenum">
              <a:rPr lang="en-GB" smtClean="0"/>
              <a:t>‹#›</a:t>
            </a:fld>
            <a:endParaRPr lang="en-GB"/>
          </a:p>
        </p:txBody>
      </p:sp>
    </p:spTree>
    <p:extLst>
      <p:ext uri="{BB962C8B-B14F-4D97-AF65-F5344CB8AC3E}">
        <p14:creationId xmlns:p14="http://schemas.microsoft.com/office/powerpoint/2010/main" val="2762331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1</a:t>
            </a:fld>
            <a:endParaRPr lang="en-GB"/>
          </a:p>
        </p:txBody>
      </p:sp>
    </p:spTree>
    <p:extLst>
      <p:ext uri="{BB962C8B-B14F-4D97-AF65-F5344CB8AC3E}">
        <p14:creationId xmlns:p14="http://schemas.microsoft.com/office/powerpoint/2010/main" val="285938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11</a:t>
            </a:fld>
            <a:endParaRPr lang="en-GB"/>
          </a:p>
        </p:txBody>
      </p:sp>
    </p:spTree>
    <p:extLst>
      <p:ext uri="{BB962C8B-B14F-4D97-AF65-F5344CB8AC3E}">
        <p14:creationId xmlns:p14="http://schemas.microsoft.com/office/powerpoint/2010/main" val="119974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12</a:t>
            </a:fld>
            <a:endParaRPr lang="en-GB"/>
          </a:p>
        </p:txBody>
      </p:sp>
    </p:spTree>
    <p:extLst>
      <p:ext uri="{BB962C8B-B14F-4D97-AF65-F5344CB8AC3E}">
        <p14:creationId xmlns:p14="http://schemas.microsoft.com/office/powerpoint/2010/main" val="399911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273" y="4777193"/>
            <a:ext cx="5552857" cy="439102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Family Composition:</a:t>
            </a:r>
          </a:p>
          <a:p>
            <a:r>
              <a:rPr lang="en-GB" sz="1600" b="0" i="0" u="none" strike="noStrike" kern="1200" baseline="0" dirty="0" smtClean="0">
                <a:solidFill>
                  <a:schemeClr val="tx1"/>
                </a:solidFill>
              </a:rPr>
              <a:t>•• ‘stable couple family’, where a couple has been together since the start of the study (reference category);</a:t>
            </a:r>
          </a:p>
          <a:p>
            <a:r>
              <a:rPr lang="en-GB" sz="1600" b="0" i="0" u="none" strike="noStrike" kern="1200" baseline="0" dirty="0" smtClean="0">
                <a:solidFill>
                  <a:schemeClr val="tx1"/>
                </a:solidFill>
              </a:rPr>
              <a:t>•• ‘stable lone parent family’, where the respondent is the sole adult in the household in each of the five years of the study;</a:t>
            </a:r>
          </a:p>
          <a:p>
            <a:r>
              <a:rPr lang="en-GB" sz="1600" b="0" i="0" u="none" strike="noStrike" kern="1200" baseline="0" dirty="0" smtClean="0">
                <a:solidFill>
                  <a:schemeClr val="tx1"/>
                </a:solidFill>
              </a:rPr>
              <a:t>•• ‘lone parents who have re-partnered’ – there is no distinction in the measure on the point at which the respondent re-partners;</a:t>
            </a:r>
          </a:p>
          <a:p>
            <a:r>
              <a:rPr lang="en-GB" sz="1600" b="0" i="0" u="none" strike="noStrike" kern="1200" baseline="0" dirty="0" smtClean="0">
                <a:solidFill>
                  <a:schemeClr val="tx1"/>
                </a:solidFill>
              </a:rPr>
              <a:t>•• ‘couple families who have separated’ – the same caveat applies as before; and </a:t>
            </a:r>
          </a:p>
          <a:p>
            <a:r>
              <a:rPr lang="en-GB" sz="1600" b="0" i="0" u="none" strike="noStrike" kern="1200" baseline="0" dirty="0" smtClean="0">
                <a:solidFill>
                  <a:schemeClr val="tx1"/>
                </a:solidFill>
              </a:rPr>
              <a:t>•• ‘separation(s) and re-partnering(s)’ – this category does not differentiate between those who may be separating and re-partnering with the same or with different partners.</a:t>
            </a: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13</a:t>
            </a:fld>
            <a:endParaRPr lang="en-GB"/>
          </a:p>
        </p:txBody>
      </p:sp>
    </p:spTree>
    <p:extLst>
      <p:ext uri="{BB962C8B-B14F-4D97-AF65-F5344CB8AC3E}">
        <p14:creationId xmlns:p14="http://schemas.microsoft.com/office/powerpoint/2010/main" val="2560895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Emphasise the additive nature of these variables</a:t>
            </a:r>
          </a:p>
          <a:p>
            <a:endParaRPr lang="en-GB" sz="1600" dirty="0" smtClean="0"/>
          </a:p>
          <a:p>
            <a:r>
              <a:rPr lang="en-GB" sz="1600" dirty="0" smtClean="0"/>
              <a:t>Emphasise what</a:t>
            </a:r>
            <a:r>
              <a:rPr lang="en-GB" sz="1600" baseline="0" dirty="0" smtClean="0"/>
              <a:t> is </a:t>
            </a:r>
            <a:r>
              <a:rPr lang="en-GB" sz="1600" b="1" u="sng" baseline="0" dirty="0" smtClean="0"/>
              <a:t>not</a:t>
            </a:r>
            <a:r>
              <a:rPr lang="en-GB" sz="1600" baseline="0" dirty="0" smtClean="0"/>
              <a:t> significant in the model: </a:t>
            </a:r>
            <a:r>
              <a:rPr lang="en-GB" sz="1600" b="0" i="0" u="none" strike="noStrike" kern="1200" baseline="0" dirty="0" smtClean="0">
                <a:solidFill>
                  <a:schemeClr val="tx1"/>
                </a:solidFill>
              </a:rPr>
              <a:t>stable lone parent family; lone parents who have re-partnered; maternal education; any child variables</a:t>
            </a:r>
            <a:endParaRPr lang="en-GB" sz="1600" dirty="0"/>
          </a:p>
        </p:txBody>
      </p:sp>
      <p:sp>
        <p:nvSpPr>
          <p:cNvPr id="4" name="Slide Number Placeholder 3"/>
          <p:cNvSpPr>
            <a:spLocks noGrp="1"/>
          </p:cNvSpPr>
          <p:nvPr>
            <p:ph type="sldNum" sz="quarter" idx="10"/>
          </p:nvPr>
        </p:nvSpPr>
        <p:spPr/>
        <p:txBody>
          <a:bodyPr/>
          <a:lstStyle/>
          <a:p>
            <a:fld id="{11963721-0E05-46FF-B4F1-7E7870A784B6}" type="slidenum">
              <a:rPr lang="en-GB" smtClean="0"/>
              <a:t>14</a:t>
            </a:fld>
            <a:endParaRPr lang="en-GB"/>
          </a:p>
        </p:txBody>
      </p:sp>
    </p:spTree>
    <p:extLst>
      <p:ext uri="{BB962C8B-B14F-4D97-AF65-F5344CB8AC3E}">
        <p14:creationId xmlns:p14="http://schemas.microsoft.com/office/powerpoint/2010/main" val="2369079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Emphasise the additive nature of these variables</a:t>
            </a:r>
          </a:p>
          <a:p>
            <a:endParaRPr lang="en-GB" sz="1600" dirty="0" smtClean="0"/>
          </a:p>
          <a:p>
            <a:r>
              <a:rPr lang="en-GB" sz="1600" dirty="0" smtClean="0"/>
              <a:t>Emphasise what</a:t>
            </a:r>
            <a:r>
              <a:rPr lang="en-GB" sz="1600" baseline="0" dirty="0" smtClean="0"/>
              <a:t> is </a:t>
            </a:r>
            <a:r>
              <a:rPr lang="en-GB" sz="1600" b="1" u="sng" baseline="0" dirty="0" smtClean="0"/>
              <a:t>not</a:t>
            </a:r>
            <a:r>
              <a:rPr lang="en-GB" sz="1600" baseline="0" dirty="0" smtClean="0"/>
              <a:t> in the model: </a:t>
            </a:r>
            <a:r>
              <a:rPr lang="en-GB" sz="1600" b="0" i="0" u="none" strike="noStrike" kern="1200" baseline="0" dirty="0" smtClean="0">
                <a:solidFill>
                  <a:schemeClr val="tx1"/>
                </a:solidFill>
              </a:rPr>
              <a:t>stable lone parent family; lone parents who have re-partnered; having re-partnered and separated more than once, maternal education; part-time employment; maternal age at birth of first child; any child variables.</a:t>
            </a:r>
            <a:endParaRPr lang="en-GB" sz="1600" dirty="0"/>
          </a:p>
        </p:txBody>
      </p:sp>
      <p:sp>
        <p:nvSpPr>
          <p:cNvPr id="4" name="Slide Number Placeholder 3"/>
          <p:cNvSpPr>
            <a:spLocks noGrp="1"/>
          </p:cNvSpPr>
          <p:nvPr>
            <p:ph type="sldNum" sz="quarter" idx="10"/>
          </p:nvPr>
        </p:nvSpPr>
        <p:spPr/>
        <p:txBody>
          <a:bodyPr/>
          <a:lstStyle/>
          <a:p>
            <a:fld id="{11963721-0E05-46FF-B4F1-7E7870A784B6}" type="slidenum">
              <a:rPr lang="en-GB" smtClean="0"/>
              <a:t>15</a:t>
            </a:fld>
            <a:endParaRPr lang="en-GB"/>
          </a:p>
        </p:txBody>
      </p:sp>
    </p:spTree>
    <p:extLst>
      <p:ext uri="{BB962C8B-B14F-4D97-AF65-F5344CB8AC3E}">
        <p14:creationId xmlns:p14="http://schemas.microsoft.com/office/powerpoint/2010/main" val="486402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Emphasise the additive nature of these variables</a:t>
            </a:r>
          </a:p>
          <a:p>
            <a:endParaRPr lang="en-GB" sz="1600" dirty="0" smtClean="0"/>
          </a:p>
          <a:p>
            <a:r>
              <a:rPr lang="en-GB" sz="1600" dirty="0" smtClean="0"/>
              <a:t>What</a:t>
            </a:r>
            <a:r>
              <a:rPr lang="en-GB" sz="1600" b="1" u="sng" dirty="0" smtClean="0"/>
              <a:t> is </a:t>
            </a:r>
            <a:r>
              <a:rPr lang="en-GB" sz="1600" dirty="0" smtClean="0"/>
              <a:t>in the model that was not for mothers: low maternal education;</a:t>
            </a:r>
            <a:r>
              <a:rPr lang="en-GB" sz="1600" baseline="0" dirty="0" smtClean="0"/>
              <a:t> </a:t>
            </a:r>
          </a:p>
          <a:p>
            <a:endParaRPr lang="en-GB" sz="1600" dirty="0" smtClean="0"/>
          </a:p>
          <a:p>
            <a:r>
              <a:rPr lang="en-GB" sz="1600" dirty="0" smtClean="0"/>
              <a:t>Emphasise what</a:t>
            </a:r>
            <a:r>
              <a:rPr lang="en-GB" sz="1600" baseline="0" dirty="0" smtClean="0"/>
              <a:t> is </a:t>
            </a:r>
            <a:r>
              <a:rPr lang="en-GB" sz="1600" b="1" u="sng" baseline="0" dirty="0" smtClean="0"/>
              <a:t>not</a:t>
            </a:r>
            <a:r>
              <a:rPr lang="en-GB" sz="1600" baseline="0" dirty="0" smtClean="0"/>
              <a:t> in the model: income (but will be swallowed up by FV); </a:t>
            </a:r>
            <a:r>
              <a:rPr lang="en-GB" sz="1600" b="0" i="0" u="none" strike="noStrike" kern="1200" baseline="0" dirty="0" smtClean="0">
                <a:solidFill>
                  <a:schemeClr val="tx1"/>
                </a:solidFill>
              </a:rPr>
              <a:t>stable couple family; stable lone parent family; lone parents who have re-partnered; separated couple.</a:t>
            </a:r>
            <a:endParaRPr lang="en-GB" sz="1600" dirty="0"/>
          </a:p>
        </p:txBody>
      </p:sp>
      <p:sp>
        <p:nvSpPr>
          <p:cNvPr id="4" name="Slide Number Placeholder 3"/>
          <p:cNvSpPr>
            <a:spLocks noGrp="1"/>
          </p:cNvSpPr>
          <p:nvPr>
            <p:ph type="sldNum" sz="quarter" idx="10"/>
          </p:nvPr>
        </p:nvSpPr>
        <p:spPr/>
        <p:txBody>
          <a:bodyPr/>
          <a:lstStyle/>
          <a:p>
            <a:fld id="{11963721-0E05-46FF-B4F1-7E7870A784B6}" type="slidenum">
              <a:rPr lang="en-GB" smtClean="0"/>
              <a:t>16</a:t>
            </a:fld>
            <a:endParaRPr lang="en-GB"/>
          </a:p>
        </p:txBody>
      </p:sp>
    </p:spTree>
    <p:extLst>
      <p:ext uri="{BB962C8B-B14F-4D97-AF65-F5344CB8AC3E}">
        <p14:creationId xmlns:p14="http://schemas.microsoft.com/office/powerpoint/2010/main" val="25584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17</a:t>
            </a:fld>
            <a:endParaRPr lang="en-GB"/>
          </a:p>
        </p:txBody>
      </p:sp>
    </p:spTree>
    <p:extLst>
      <p:ext uri="{BB962C8B-B14F-4D97-AF65-F5344CB8AC3E}">
        <p14:creationId xmlns:p14="http://schemas.microsoft.com/office/powerpoint/2010/main" val="3959745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18</a:t>
            </a:fld>
            <a:endParaRPr lang="en-GB"/>
          </a:p>
        </p:txBody>
      </p:sp>
    </p:spTree>
    <p:extLst>
      <p:ext uri="{BB962C8B-B14F-4D97-AF65-F5344CB8AC3E}">
        <p14:creationId xmlns:p14="http://schemas.microsoft.com/office/powerpoint/2010/main" val="3113375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19</a:t>
            </a:fld>
            <a:endParaRPr lang="en-GB"/>
          </a:p>
        </p:txBody>
      </p:sp>
    </p:spTree>
    <p:extLst>
      <p:ext uri="{BB962C8B-B14F-4D97-AF65-F5344CB8AC3E}">
        <p14:creationId xmlns:p14="http://schemas.microsoft.com/office/powerpoint/2010/main" val="2838282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20</a:t>
            </a:fld>
            <a:endParaRPr lang="en-GB"/>
          </a:p>
        </p:txBody>
      </p:sp>
    </p:spTree>
    <p:extLst>
      <p:ext uri="{BB962C8B-B14F-4D97-AF65-F5344CB8AC3E}">
        <p14:creationId xmlns:p14="http://schemas.microsoft.com/office/powerpoint/2010/main" val="231038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a:t>
            </a:fld>
            <a:endParaRPr lang="en-GB"/>
          </a:p>
        </p:txBody>
      </p:sp>
    </p:spTree>
    <p:extLst>
      <p:ext uri="{BB962C8B-B14F-4D97-AF65-F5344CB8AC3E}">
        <p14:creationId xmlns:p14="http://schemas.microsoft.com/office/powerpoint/2010/main" val="1813267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21</a:t>
            </a:fld>
            <a:endParaRPr lang="en-GB"/>
          </a:p>
        </p:txBody>
      </p:sp>
    </p:spTree>
    <p:extLst>
      <p:ext uri="{BB962C8B-B14F-4D97-AF65-F5344CB8AC3E}">
        <p14:creationId xmlns:p14="http://schemas.microsoft.com/office/powerpoint/2010/main" val="659855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22</a:t>
            </a:fld>
            <a:endParaRPr lang="en-GB"/>
          </a:p>
        </p:txBody>
      </p:sp>
    </p:spTree>
    <p:extLst>
      <p:ext uri="{BB962C8B-B14F-4D97-AF65-F5344CB8AC3E}">
        <p14:creationId xmlns:p14="http://schemas.microsoft.com/office/powerpoint/2010/main" val="2204542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23</a:t>
            </a:fld>
            <a:endParaRPr lang="en-GB"/>
          </a:p>
        </p:txBody>
      </p:sp>
    </p:spTree>
    <p:extLst>
      <p:ext uri="{BB962C8B-B14F-4D97-AF65-F5344CB8AC3E}">
        <p14:creationId xmlns:p14="http://schemas.microsoft.com/office/powerpoint/2010/main" val="128098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24</a:t>
            </a:fld>
            <a:endParaRPr lang="en-GB"/>
          </a:p>
        </p:txBody>
      </p:sp>
    </p:spTree>
    <p:extLst>
      <p:ext uri="{BB962C8B-B14F-4D97-AF65-F5344CB8AC3E}">
        <p14:creationId xmlns:p14="http://schemas.microsoft.com/office/powerpoint/2010/main" val="3149048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25</a:t>
            </a:fld>
            <a:endParaRPr lang="en-GB"/>
          </a:p>
        </p:txBody>
      </p:sp>
    </p:spTree>
    <p:extLst>
      <p:ext uri="{BB962C8B-B14F-4D97-AF65-F5344CB8AC3E}">
        <p14:creationId xmlns:p14="http://schemas.microsoft.com/office/powerpoint/2010/main" val="2259553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1" indent="-514350">
              <a:defRPr/>
            </a:pPr>
            <a:r>
              <a:rPr lang="en-GB" sz="2400" dirty="0" smtClean="0">
                <a:solidFill>
                  <a:srgbClr val="4368B0"/>
                </a:solidFill>
              </a:rPr>
              <a:t>Income maximisation is one of the few poverty reduction strategies that affects children and families pre-, per- and post-pregnancy. </a:t>
            </a:r>
          </a:p>
          <a:p>
            <a:pPr marL="514350" lvl="1" indent="-514350">
              <a:defRPr/>
            </a:pPr>
            <a:r>
              <a:rPr lang="en-GB" sz="2400" dirty="0" smtClean="0">
                <a:solidFill>
                  <a:srgbClr val="4368B0"/>
                </a:solidFill>
              </a:rPr>
              <a:t>Including income maximisation allows CPPs to identify those at risk of poverty and to take preventative action, as well as to mitigate against already existing poverty</a:t>
            </a:r>
          </a:p>
          <a:p>
            <a:pPr marL="514350" lvl="1" indent="-514350">
              <a:defRPr/>
            </a:pPr>
            <a:r>
              <a:rPr lang="en-GB" sz="2400" dirty="0" smtClean="0">
                <a:solidFill>
                  <a:srgbClr val="4368B0"/>
                </a:solidFill>
              </a:rPr>
              <a:t>Income is brought into the local area and spent locally.</a:t>
            </a:r>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26</a:t>
            </a:fld>
            <a:endParaRPr lang="en-GB"/>
          </a:p>
        </p:txBody>
      </p:sp>
    </p:spTree>
    <p:extLst>
      <p:ext uri="{BB962C8B-B14F-4D97-AF65-F5344CB8AC3E}">
        <p14:creationId xmlns:p14="http://schemas.microsoft.com/office/powerpoint/2010/main" val="4046360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27</a:t>
            </a:fld>
            <a:endParaRPr lang="en-GB"/>
          </a:p>
        </p:txBody>
      </p:sp>
    </p:spTree>
    <p:extLst>
      <p:ext uri="{BB962C8B-B14F-4D97-AF65-F5344CB8AC3E}">
        <p14:creationId xmlns:p14="http://schemas.microsoft.com/office/powerpoint/2010/main" val="3034238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28</a:t>
            </a:fld>
            <a:endParaRPr lang="en-GB"/>
          </a:p>
        </p:txBody>
      </p:sp>
    </p:spTree>
    <p:extLst>
      <p:ext uri="{BB962C8B-B14F-4D97-AF65-F5344CB8AC3E}">
        <p14:creationId xmlns:p14="http://schemas.microsoft.com/office/powerpoint/2010/main" val="92499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274" y="4777194"/>
            <a:ext cx="5330190" cy="4790700"/>
          </a:xfrm>
        </p:spPr>
        <p:txBody>
          <a:bodyPr/>
          <a:lstStyle/>
          <a:p>
            <a:r>
              <a:rPr lang="en-GB" sz="1600" b="0" i="0" u="none" strike="noStrike" kern="1200" baseline="0" dirty="0" smtClean="0">
                <a:solidFill>
                  <a:schemeClr val="tx1"/>
                </a:solidFill>
              </a:rPr>
              <a:t>These are a few of many reasons why financial vulnerability differs from the objective measure of income poverty and why it is important to try to understand how it can affect people.</a:t>
            </a:r>
          </a:p>
          <a:p>
            <a:endParaRPr lang="en-GB" sz="1600" b="0" i="0" u="none" strike="noStrike" kern="1200" baseline="0" dirty="0" smtClean="0">
              <a:solidFill>
                <a:schemeClr val="tx1"/>
              </a:solidFill>
            </a:endParaRPr>
          </a:p>
          <a:p>
            <a:r>
              <a:rPr lang="en-GB" sz="1600" b="0" i="0" u="none" strike="noStrike" kern="1200" baseline="0" dirty="0" smtClean="0">
                <a:solidFill>
                  <a:schemeClr val="tx1"/>
                </a:solidFill>
              </a:rPr>
              <a:t>Chambers (1989) in explaining financial vulnerability uses the example that poverty, as measured by low income, can</a:t>
            </a:r>
          </a:p>
          <a:p>
            <a:r>
              <a:rPr lang="en-GB" sz="1600" b="0" i="0" u="none" strike="noStrike" kern="1200" baseline="0" dirty="0" smtClean="0">
                <a:solidFill>
                  <a:schemeClr val="tx1"/>
                </a:solidFill>
              </a:rPr>
              <a:t>be reduced by borrowing, but that the resulting debt makes households more vulnerable in the future. </a:t>
            </a:r>
          </a:p>
          <a:p>
            <a:endParaRPr lang="en-GB" sz="1600" dirty="0"/>
          </a:p>
          <a:p>
            <a:r>
              <a:rPr lang="en-GB" sz="1600" b="0" i="0" u="none" strike="noStrike" kern="1200" baseline="0" dirty="0" smtClean="0">
                <a:solidFill>
                  <a:schemeClr val="tx1"/>
                </a:solidFill>
              </a:rPr>
              <a:t>He argues that people living in poverty are more aware than poverty professionals of the trade-offs between poverty and vulnerability and that definitions of poverty conceived by professionals overlook vulnerability despite it being a primary concern to poor people themselves.</a:t>
            </a:r>
            <a:endParaRPr lang="en-GB" sz="1600" dirty="0"/>
          </a:p>
        </p:txBody>
      </p:sp>
      <p:sp>
        <p:nvSpPr>
          <p:cNvPr id="4" name="Slide Number Placeholder 3"/>
          <p:cNvSpPr>
            <a:spLocks noGrp="1"/>
          </p:cNvSpPr>
          <p:nvPr>
            <p:ph type="sldNum" sz="quarter" idx="10"/>
          </p:nvPr>
        </p:nvSpPr>
        <p:spPr/>
        <p:txBody>
          <a:bodyPr/>
          <a:lstStyle/>
          <a:p>
            <a:fld id="{CCB400D6-387C-492E-A6E0-92D14977D4A2}" type="slidenum">
              <a:rPr lang="en-GB" smtClean="0"/>
              <a:t>3</a:t>
            </a:fld>
            <a:endParaRPr lang="en-GB"/>
          </a:p>
        </p:txBody>
      </p:sp>
    </p:spTree>
    <p:extLst>
      <p:ext uri="{BB962C8B-B14F-4D97-AF65-F5344CB8AC3E}">
        <p14:creationId xmlns:p14="http://schemas.microsoft.com/office/powerpoint/2010/main" val="143265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Dundee story – compulsory insurance and extended warranty. I don’t know if insurance attracts interest as the website is utterly opaque.</a:t>
            </a:r>
          </a:p>
          <a:p>
            <a:endParaRPr lang="en-GB" sz="1600" dirty="0"/>
          </a:p>
          <a:p>
            <a:r>
              <a:rPr lang="en-GB" sz="1600" dirty="0" smtClean="0"/>
              <a:t>Variable interest rates.</a:t>
            </a:r>
          </a:p>
          <a:p>
            <a:endParaRPr lang="en-GB" sz="1600" dirty="0"/>
          </a:p>
          <a:p>
            <a:r>
              <a:rPr lang="en-GB" sz="1600" dirty="0" smtClean="0"/>
              <a:t>Dundee story of £3k washing machine.</a:t>
            </a:r>
            <a:endParaRPr lang="en-GB" sz="1600" dirty="0"/>
          </a:p>
        </p:txBody>
      </p:sp>
      <p:sp>
        <p:nvSpPr>
          <p:cNvPr id="4" name="Slide Number Placeholder 3"/>
          <p:cNvSpPr>
            <a:spLocks noGrp="1"/>
          </p:cNvSpPr>
          <p:nvPr>
            <p:ph type="sldNum" sz="quarter" idx="10"/>
          </p:nvPr>
        </p:nvSpPr>
        <p:spPr/>
        <p:txBody>
          <a:bodyPr/>
          <a:lstStyle/>
          <a:p>
            <a:fld id="{CCB400D6-387C-492E-A6E0-92D14977D4A2}" type="slidenum">
              <a:rPr lang="en-GB" smtClean="0"/>
              <a:t>4</a:t>
            </a:fld>
            <a:endParaRPr lang="en-GB"/>
          </a:p>
        </p:txBody>
      </p:sp>
    </p:spTree>
    <p:extLst>
      <p:ext uri="{BB962C8B-B14F-4D97-AF65-F5344CB8AC3E}">
        <p14:creationId xmlns:p14="http://schemas.microsoft.com/office/powerpoint/2010/main" val="69087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err="1" smtClean="0"/>
              <a:t>Brightcare</a:t>
            </a:r>
            <a:r>
              <a:rPr lang="en-GB" sz="1600" dirty="0" smtClean="0"/>
              <a:t> and Insurance cover added. I didn’t realise</a:t>
            </a:r>
            <a:r>
              <a:rPr lang="en-GB" sz="1600" baseline="0" dirty="0" smtClean="0"/>
              <a:t> that back in April 2017.</a:t>
            </a:r>
          </a:p>
          <a:p>
            <a:endParaRPr lang="en-GB" sz="1600" baseline="0" dirty="0" smtClean="0"/>
          </a:p>
          <a:p>
            <a:r>
              <a:rPr lang="en-GB" sz="1600" baseline="0" dirty="0" smtClean="0"/>
              <a:t>These are weekly costs over the whole period of financing.</a:t>
            </a:r>
          </a:p>
          <a:p>
            <a:r>
              <a:rPr lang="en-GB" sz="1600" baseline="0" dirty="0" smtClean="0"/>
              <a:t>The increase in cost is £156.</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5</a:t>
            </a:fld>
            <a:endParaRPr lang="en-GB"/>
          </a:p>
        </p:txBody>
      </p:sp>
    </p:spTree>
    <p:extLst>
      <p:ext uri="{BB962C8B-B14F-4D97-AF65-F5344CB8AC3E}">
        <p14:creationId xmlns:p14="http://schemas.microsoft.com/office/powerpoint/2010/main" val="301141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The increase in cost is £78.</a:t>
            </a:r>
          </a:p>
          <a:p>
            <a:r>
              <a:rPr lang="en-GB" sz="1600" dirty="0" smtClean="0"/>
              <a:t>Or 16%</a:t>
            </a:r>
            <a:r>
              <a:rPr lang="en-GB" sz="1600" baseline="0" dirty="0" smtClean="0"/>
              <a:t> increase in the cost alone in a year (April 2017 to April 2018).</a:t>
            </a:r>
          </a:p>
          <a:p>
            <a:endParaRPr lang="en-GB" sz="1600" baseline="0" dirty="0" smtClean="0"/>
          </a:p>
          <a:p>
            <a:r>
              <a:rPr lang="en-GB" sz="1600" baseline="0" dirty="0" smtClean="0"/>
              <a:t>And that isn’t looking at the optional extras which have also increased by 3.5% since August 2017 (not April).</a:t>
            </a:r>
          </a:p>
          <a:p>
            <a:endParaRPr lang="en-GB" sz="1600" baseline="0" dirty="0" smtClean="0"/>
          </a:p>
          <a:p>
            <a:r>
              <a:rPr lang="en-GB" sz="1600" baseline="0" dirty="0" smtClean="0"/>
              <a:t>Increases are always by £156 or £78 which lead to a £1 or £0.50 extra per week which won’t sound like a lot to people.</a:t>
            </a:r>
            <a:endParaRPr lang="en-GB" sz="1600" dirty="0"/>
          </a:p>
        </p:txBody>
      </p:sp>
      <p:sp>
        <p:nvSpPr>
          <p:cNvPr id="4" name="Slide Number Placeholder 3"/>
          <p:cNvSpPr>
            <a:spLocks noGrp="1"/>
          </p:cNvSpPr>
          <p:nvPr>
            <p:ph type="sldNum" sz="quarter" idx="10"/>
          </p:nvPr>
        </p:nvSpPr>
        <p:spPr/>
        <p:txBody>
          <a:bodyPr/>
          <a:lstStyle/>
          <a:p>
            <a:fld id="{11963721-0E05-46FF-B4F1-7E7870A784B6}" type="slidenum">
              <a:rPr lang="en-GB" smtClean="0"/>
              <a:t>6</a:t>
            </a:fld>
            <a:endParaRPr lang="en-GB"/>
          </a:p>
        </p:txBody>
      </p:sp>
    </p:spTree>
    <p:extLst>
      <p:ext uri="{BB962C8B-B14F-4D97-AF65-F5344CB8AC3E}">
        <p14:creationId xmlns:p14="http://schemas.microsoft.com/office/powerpoint/2010/main" val="77379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This is the price of the same machine in John Lewis. In Curry’s it is £419.</a:t>
            </a:r>
          </a:p>
          <a:p>
            <a:endParaRPr lang="en-GB" dirty="0" smtClean="0"/>
          </a:p>
        </p:txBody>
      </p:sp>
      <p:sp>
        <p:nvSpPr>
          <p:cNvPr id="4" name="Slide Number Placeholder 3"/>
          <p:cNvSpPr>
            <a:spLocks noGrp="1"/>
          </p:cNvSpPr>
          <p:nvPr>
            <p:ph type="sldNum" sz="quarter" idx="10"/>
          </p:nvPr>
        </p:nvSpPr>
        <p:spPr/>
        <p:txBody>
          <a:bodyPr/>
          <a:lstStyle/>
          <a:p>
            <a:fld id="{11963721-0E05-46FF-B4F1-7E7870A784B6}" type="slidenum">
              <a:rPr lang="en-GB" smtClean="0"/>
              <a:t>8</a:t>
            </a:fld>
            <a:endParaRPr lang="en-GB"/>
          </a:p>
        </p:txBody>
      </p:sp>
    </p:spTree>
    <p:extLst>
      <p:ext uri="{BB962C8B-B14F-4D97-AF65-F5344CB8AC3E}">
        <p14:creationId xmlns:p14="http://schemas.microsoft.com/office/powerpoint/2010/main" val="212769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These are not even</a:t>
            </a:r>
            <a:r>
              <a:rPr lang="en-GB" sz="1600" baseline="0" dirty="0" smtClean="0"/>
              <a:t> the cheapest washing machines in Curry’s. I sorted on the same capacity (9kg) and same rpm (1400). </a:t>
            </a:r>
          </a:p>
          <a:p>
            <a:endParaRPr lang="en-GB" sz="1600" dirty="0"/>
          </a:p>
          <a:p>
            <a:r>
              <a:rPr lang="en-GB" sz="1600" baseline="0" dirty="0" smtClean="0"/>
              <a:t>If you wanted cheaper, the cheapest they have is around £160.</a:t>
            </a:r>
          </a:p>
        </p:txBody>
      </p:sp>
      <p:sp>
        <p:nvSpPr>
          <p:cNvPr id="4" name="Slide Number Placeholder 3"/>
          <p:cNvSpPr>
            <a:spLocks noGrp="1"/>
          </p:cNvSpPr>
          <p:nvPr>
            <p:ph type="sldNum" sz="quarter" idx="10"/>
          </p:nvPr>
        </p:nvSpPr>
        <p:spPr/>
        <p:txBody>
          <a:bodyPr/>
          <a:lstStyle/>
          <a:p>
            <a:fld id="{11963721-0E05-46FF-B4F1-7E7870A784B6}" type="slidenum">
              <a:rPr lang="en-GB" smtClean="0"/>
              <a:t>9</a:t>
            </a:fld>
            <a:endParaRPr lang="en-GB"/>
          </a:p>
        </p:txBody>
      </p:sp>
    </p:spTree>
    <p:extLst>
      <p:ext uri="{BB962C8B-B14F-4D97-AF65-F5344CB8AC3E}">
        <p14:creationId xmlns:p14="http://schemas.microsoft.com/office/powerpoint/2010/main" val="350246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368B0"/>
                </a:solidFill>
              </a:rPr>
              <a:t>I’m about to show you how the negative effects of financial insecurity on maternal and child wellbeing exists over and above the negative effects of income and poverty.</a:t>
            </a:r>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10</a:t>
            </a:fld>
            <a:endParaRPr lang="en-GB"/>
          </a:p>
        </p:txBody>
      </p:sp>
    </p:spTree>
    <p:extLst>
      <p:ext uri="{BB962C8B-B14F-4D97-AF65-F5344CB8AC3E}">
        <p14:creationId xmlns:p14="http://schemas.microsoft.com/office/powerpoint/2010/main" val="408510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4E9EBC-0966-42F0-B849-D2CB3AEBFE5F}"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19041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4E9EBC-0966-42F0-B849-D2CB3AEBFE5F}"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36298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4E9EBC-0966-42F0-B849-D2CB3AEBFE5F}"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295469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4E9EBC-0966-42F0-B849-D2CB3AEBFE5F}"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2888903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4E9EBC-0966-42F0-B849-D2CB3AEBFE5F}"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390076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4E9EBC-0966-42F0-B849-D2CB3AEBFE5F}" type="datetimeFigureOut">
              <a:rPr lang="en-GB" smtClean="0"/>
              <a:t>03/09/2019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369216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4E9EBC-0966-42F0-B849-D2CB3AEBFE5F}" type="datetimeFigureOut">
              <a:rPr lang="en-GB" smtClean="0"/>
              <a:t>03/09/2019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376470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4E9EBC-0966-42F0-B849-D2CB3AEBFE5F}" type="datetimeFigureOut">
              <a:rPr lang="en-GB" smtClean="0"/>
              <a:t>03/09/2019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123289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E9EBC-0966-42F0-B849-D2CB3AEBFE5F}" type="datetimeFigureOut">
              <a:rPr lang="en-GB" smtClean="0"/>
              <a:t>03/09/2019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313525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4E9EBC-0966-42F0-B849-D2CB3AEBFE5F}" type="datetimeFigureOut">
              <a:rPr lang="en-GB" smtClean="0"/>
              <a:t>03/09/2019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409357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4E9EBC-0966-42F0-B849-D2CB3AEBFE5F}" type="datetimeFigureOut">
              <a:rPr lang="en-GB" smtClean="0"/>
              <a:t>03/09/2019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209578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E9EBC-0966-42F0-B849-D2CB3AEBFE5F}" type="datetimeFigureOut">
              <a:rPr lang="en-GB" smtClean="0"/>
              <a:t>03/09/2019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D30E1-2186-4EBE-AEC8-A6C7D468FBF2}" type="slidenum">
              <a:rPr lang="en-GB" smtClean="0"/>
              <a:t>‹#›</a:t>
            </a:fld>
            <a:endParaRPr lang="en-GB"/>
          </a:p>
        </p:txBody>
      </p:sp>
    </p:spTree>
    <p:extLst>
      <p:ext uri="{BB962C8B-B14F-4D97-AF65-F5344CB8AC3E}">
        <p14:creationId xmlns:p14="http://schemas.microsoft.com/office/powerpoint/2010/main" val="2329657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ra.lib.ed.ac.uk/bitstream/handle/1842/15760/CRFR%20Briefing%2081.pdf?sequence=1&amp;isAllowed=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era.lib.ed.ac.uk/bitstream/handle/1842/15762/CRFR%20briefing%2083.pdf?sequence=1&amp;isAllowed=y"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journals.sagepub.com/doi/abs/10.1177/003803851557014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era.lib.ed.ac.uk/bitstream/handle/1842/15760/CRFR%20Briefing%2081.pdf?sequence=1&amp;isAllowed=y"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cpag.org.uk/sites/default/files/CPAG-Scot-factsheet-EWS-welfare-reform(May17).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v.scot/Resource/0053/00533606.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7062" y="187940"/>
            <a:ext cx="11064472" cy="847040"/>
          </a:xfrm>
        </p:spPr>
        <p:txBody>
          <a:bodyPr>
            <a:normAutofit/>
          </a:bodyPr>
          <a:lstStyle/>
          <a:p>
            <a:r>
              <a:rPr lang="en-GB" sz="4400" b="1" dirty="0"/>
              <a:t>Supporting families – a rights-based approach</a:t>
            </a:r>
            <a:endParaRPr lang="en-GB" sz="4400" dirty="0"/>
          </a:p>
        </p:txBody>
      </p:sp>
      <p:sp>
        <p:nvSpPr>
          <p:cNvPr id="3" name="Subtitle 2"/>
          <p:cNvSpPr>
            <a:spLocks noGrp="1"/>
          </p:cNvSpPr>
          <p:nvPr>
            <p:ph type="subTitle" idx="1"/>
          </p:nvPr>
        </p:nvSpPr>
        <p:spPr>
          <a:xfrm>
            <a:off x="649705" y="2103118"/>
            <a:ext cx="4523874" cy="2606511"/>
          </a:xfrm>
        </p:spPr>
        <p:txBody>
          <a:bodyPr>
            <a:normAutofit/>
          </a:bodyPr>
          <a:lstStyle/>
          <a:p>
            <a:pPr algn="l"/>
            <a:r>
              <a:rPr lang="en-GB" dirty="0" smtClean="0"/>
              <a:t>Professor Morag Treanor</a:t>
            </a:r>
          </a:p>
          <a:p>
            <a:pPr algn="l"/>
            <a:r>
              <a:rPr lang="en-GB" dirty="0" smtClean="0"/>
              <a:t>Heriot-Watt University Parenting across Scotland conference</a:t>
            </a:r>
          </a:p>
          <a:p>
            <a:pPr algn="l"/>
            <a:r>
              <a:rPr lang="en-GB" dirty="0" smtClean="0"/>
              <a:t>Edinburgh</a:t>
            </a:r>
          </a:p>
          <a:p>
            <a:pPr algn="l"/>
            <a:r>
              <a:rPr lang="en-GB" dirty="0" smtClean="0"/>
              <a:t>27 August 2019</a:t>
            </a:r>
            <a:endParaRPr lang="en-GB" dirty="0"/>
          </a:p>
        </p:txBody>
      </p:sp>
      <p:pic>
        <p:nvPicPr>
          <p:cNvPr id="5" name="Picture 4">
            <a:hlinkClick r:id="rId3"/>
          </p:cNvPr>
          <p:cNvPicPr>
            <a:picLocks noChangeAspect="1"/>
          </p:cNvPicPr>
          <p:nvPr/>
        </p:nvPicPr>
        <p:blipFill>
          <a:blip r:embed="rId4"/>
          <a:stretch>
            <a:fillRect/>
          </a:stretch>
        </p:blipFill>
        <p:spPr>
          <a:xfrm>
            <a:off x="6451042" y="1253681"/>
            <a:ext cx="5220492" cy="2534730"/>
          </a:xfrm>
          <a:prstGeom prst="rect">
            <a:avLst/>
          </a:prstGeom>
        </p:spPr>
      </p:pic>
      <p:pic>
        <p:nvPicPr>
          <p:cNvPr id="6" name="Picture 5">
            <a:hlinkClick r:id="rId5"/>
          </p:cNvPr>
          <p:cNvPicPr>
            <a:picLocks noChangeAspect="1"/>
          </p:cNvPicPr>
          <p:nvPr/>
        </p:nvPicPr>
        <p:blipFill>
          <a:blip r:embed="rId6"/>
          <a:stretch>
            <a:fillRect/>
          </a:stretch>
        </p:blipFill>
        <p:spPr>
          <a:xfrm>
            <a:off x="3285811" y="4185815"/>
            <a:ext cx="5220492" cy="2557779"/>
          </a:xfrm>
          <a:prstGeom prst="rect">
            <a:avLst/>
          </a:prstGeom>
        </p:spPr>
      </p:pic>
    </p:spTree>
    <p:extLst>
      <p:ext uri="{BB962C8B-B14F-4D97-AF65-F5344CB8AC3E}">
        <p14:creationId xmlns:p14="http://schemas.microsoft.com/office/powerpoint/2010/main" val="3244661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4368B0"/>
                </a:solidFill>
              </a:rPr>
              <a:t>The impact of financial vulnerability on mothers’ and children’s wellbeing</a:t>
            </a:r>
            <a:br>
              <a:rPr lang="en-GB" dirty="0">
                <a:solidFill>
                  <a:srgbClr val="4368B0"/>
                </a:solidFill>
              </a:rPr>
            </a:b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11885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92" y="211122"/>
            <a:ext cx="11156482" cy="621464"/>
          </a:xfrm>
        </p:spPr>
        <p:txBody>
          <a:bodyPr>
            <a:normAutofit/>
          </a:bodyPr>
          <a:lstStyle/>
          <a:p>
            <a:r>
              <a:rPr lang="en-GB" sz="2800" dirty="0">
                <a:solidFill>
                  <a:srgbClr val="4368B0"/>
                </a:solidFill>
              </a:rPr>
              <a:t>The impact of financial vulnerability on mothers’ and children’s </a:t>
            </a:r>
            <a:r>
              <a:rPr lang="en-GB" sz="2800" dirty="0" smtClean="0">
                <a:solidFill>
                  <a:srgbClr val="4368B0"/>
                </a:solidFill>
              </a:rPr>
              <a:t>wellbeing</a:t>
            </a:r>
            <a:endParaRPr lang="en-GB" sz="2800" dirty="0"/>
          </a:p>
        </p:txBody>
      </p:sp>
      <p:pic>
        <p:nvPicPr>
          <p:cNvPr id="4" name="Content Placeholder 3"/>
          <p:cNvPicPr>
            <a:picLocks noGrp="1" noChangeAspect="1"/>
          </p:cNvPicPr>
          <p:nvPr>
            <p:ph idx="1"/>
          </p:nvPr>
        </p:nvPicPr>
        <p:blipFill>
          <a:blip r:embed="rId3"/>
          <a:stretch>
            <a:fillRect/>
          </a:stretch>
        </p:blipFill>
        <p:spPr>
          <a:xfrm>
            <a:off x="503082" y="832586"/>
            <a:ext cx="10957555" cy="5828096"/>
          </a:xfrm>
          <a:prstGeom prst="rect">
            <a:avLst/>
          </a:prstGeom>
        </p:spPr>
      </p:pic>
    </p:spTree>
    <p:extLst>
      <p:ext uri="{BB962C8B-B14F-4D97-AF65-F5344CB8AC3E}">
        <p14:creationId xmlns:p14="http://schemas.microsoft.com/office/powerpoint/2010/main" val="1497047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32033"/>
            <a:ext cx="10515600" cy="5438273"/>
          </a:xfrm>
        </p:spPr>
        <p:txBody>
          <a:bodyPr/>
          <a:lstStyle/>
          <a:p>
            <a:endParaRPr lang="en-GB" dirty="0"/>
          </a:p>
        </p:txBody>
      </p:sp>
      <p:pic>
        <p:nvPicPr>
          <p:cNvPr id="5" name="Picture 4">
            <a:hlinkClick r:id="rId3"/>
          </p:cNvPr>
          <p:cNvPicPr>
            <a:picLocks noChangeAspect="1"/>
          </p:cNvPicPr>
          <p:nvPr/>
        </p:nvPicPr>
        <p:blipFill>
          <a:blip r:embed="rId4"/>
          <a:stretch>
            <a:fillRect/>
          </a:stretch>
        </p:blipFill>
        <p:spPr>
          <a:xfrm>
            <a:off x="4794183" y="3248309"/>
            <a:ext cx="7040078" cy="3421997"/>
          </a:xfrm>
          <a:prstGeom prst="rect">
            <a:avLst/>
          </a:prstGeom>
        </p:spPr>
      </p:pic>
      <p:pic>
        <p:nvPicPr>
          <p:cNvPr id="6" name="Picture 5">
            <a:hlinkClick r:id="rId5"/>
          </p:cNvPr>
          <p:cNvPicPr>
            <a:picLocks noChangeAspect="1"/>
          </p:cNvPicPr>
          <p:nvPr/>
        </p:nvPicPr>
        <p:blipFill>
          <a:blip r:embed="rId6"/>
          <a:stretch>
            <a:fillRect/>
          </a:stretch>
        </p:blipFill>
        <p:spPr>
          <a:xfrm>
            <a:off x="838200" y="382487"/>
            <a:ext cx="5902405" cy="2865822"/>
          </a:xfrm>
          <a:prstGeom prst="rect">
            <a:avLst/>
          </a:prstGeom>
        </p:spPr>
      </p:pic>
    </p:spTree>
    <p:extLst>
      <p:ext uri="{BB962C8B-B14F-4D97-AF65-F5344CB8AC3E}">
        <p14:creationId xmlns:p14="http://schemas.microsoft.com/office/powerpoint/2010/main" val="585144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1090"/>
          </a:xfrm>
        </p:spPr>
        <p:txBody>
          <a:bodyPr>
            <a:normAutofit fontScale="90000"/>
          </a:bodyPr>
          <a:lstStyle/>
          <a:p>
            <a:r>
              <a:rPr lang="en-GB" dirty="0" smtClean="0"/>
              <a:t>What variables were looked at…</a:t>
            </a:r>
            <a:endParaRPr lang="en-GB" dirty="0"/>
          </a:p>
        </p:txBody>
      </p:sp>
      <p:sp>
        <p:nvSpPr>
          <p:cNvPr id="3" name="Content Placeholder 2"/>
          <p:cNvSpPr>
            <a:spLocks noGrp="1"/>
          </p:cNvSpPr>
          <p:nvPr>
            <p:ph idx="1"/>
          </p:nvPr>
        </p:nvSpPr>
        <p:spPr>
          <a:xfrm>
            <a:off x="620830" y="1174282"/>
            <a:ext cx="5409398" cy="5361272"/>
          </a:xfrm>
        </p:spPr>
        <p:txBody>
          <a:bodyPr>
            <a:normAutofit/>
          </a:bodyPr>
          <a:lstStyle/>
          <a:p>
            <a:pPr marL="0" indent="0">
              <a:buNone/>
            </a:pPr>
            <a:r>
              <a:rPr lang="en-GB" dirty="0" smtClean="0"/>
              <a:t>Child variables:</a:t>
            </a:r>
          </a:p>
          <a:p>
            <a:r>
              <a:rPr lang="en-GB" dirty="0" smtClean="0"/>
              <a:t>Child wellbeing measured </a:t>
            </a:r>
            <a:r>
              <a:rPr lang="en-GB" dirty="0"/>
              <a:t>by the </a:t>
            </a:r>
            <a:r>
              <a:rPr lang="en-GB" dirty="0" smtClean="0"/>
              <a:t>Strengths </a:t>
            </a:r>
            <a:r>
              <a:rPr lang="en-GB" dirty="0"/>
              <a:t>and </a:t>
            </a:r>
            <a:r>
              <a:rPr lang="en-GB" dirty="0" smtClean="0"/>
              <a:t>Difficulties Questionnaire </a:t>
            </a:r>
            <a:r>
              <a:rPr lang="en-GB" dirty="0"/>
              <a:t>(SDQ</a:t>
            </a:r>
            <a:r>
              <a:rPr lang="en-GB" dirty="0" smtClean="0"/>
              <a:t>)</a:t>
            </a:r>
          </a:p>
          <a:p>
            <a:r>
              <a:rPr lang="en-GB" dirty="0" smtClean="0"/>
              <a:t>Child’s Gender</a:t>
            </a:r>
          </a:p>
          <a:p>
            <a:r>
              <a:rPr lang="en-GB" dirty="0"/>
              <a:t>Child’s Birth Order</a:t>
            </a:r>
            <a:endParaRPr lang="en-GB" dirty="0" smtClean="0"/>
          </a:p>
        </p:txBody>
      </p:sp>
      <p:sp>
        <p:nvSpPr>
          <p:cNvPr id="4" name="Content Placeholder 2"/>
          <p:cNvSpPr txBox="1">
            <a:spLocks/>
          </p:cNvSpPr>
          <p:nvPr/>
        </p:nvSpPr>
        <p:spPr>
          <a:xfrm>
            <a:off x="6197867" y="1174282"/>
            <a:ext cx="5636394" cy="5361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Mothers’ </a:t>
            </a:r>
            <a:r>
              <a:rPr lang="en-GB" dirty="0"/>
              <a:t>variables:</a:t>
            </a:r>
          </a:p>
          <a:p>
            <a:r>
              <a:rPr lang="en-GB" dirty="0"/>
              <a:t>Maternal Emotional Distress (SF-12)</a:t>
            </a:r>
          </a:p>
          <a:p>
            <a:r>
              <a:rPr lang="en-GB" dirty="0" smtClean="0"/>
              <a:t>Financial Vulnerability</a:t>
            </a:r>
          </a:p>
          <a:p>
            <a:r>
              <a:rPr lang="en-GB" dirty="0" smtClean="0"/>
              <a:t>Income</a:t>
            </a:r>
          </a:p>
          <a:p>
            <a:r>
              <a:rPr lang="en-GB" dirty="0" smtClean="0"/>
              <a:t>Family Composition</a:t>
            </a:r>
          </a:p>
          <a:p>
            <a:pPr lvl="1"/>
            <a:r>
              <a:rPr lang="en-GB" dirty="0" smtClean="0"/>
              <a:t>Stable couple, stable lone parent, separated couple, lone parent re-partnered, separations/re-partnerings</a:t>
            </a:r>
          </a:p>
          <a:p>
            <a:r>
              <a:rPr lang="en-GB" dirty="0" smtClean="0"/>
              <a:t>Maternal Education</a:t>
            </a:r>
          </a:p>
          <a:p>
            <a:r>
              <a:rPr lang="en-GB" dirty="0" smtClean="0"/>
              <a:t>Maternal Employment</a:t>
            </a:r>
          </a:p>
          <a:p>
            <a:r>
              <a:rPr lang="en-GB" dirty="0" smtClean="0"/>
              <a:t>Age of Mother at First Child’s Birth</a:t>
            </a:r>
            <a:endParaRPr lang="en-GB" dirty="0"/>
          </a:p>
        </p:txBody>
      </p:sp>
    </p:spTree>
    <p:extLst>
      <p:ext uri="{BB962C8B-B14F-4D97-AF65-F5344CB8AC3E}">
        <p14:creationId xmlns:p14="http://schemas.microsoft.com/office/powerpoint/2010/main" val="139303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7" y="144724"/>
            <a:ext cx="10515600" cy="510504"/>
          </a:xfrm>
        </p:spPr>
        <p:txBody>
          <a:bodyPr>
            <a:normAutofit fontScale="90000"/>
          </a:bodyPr>
          <a:lstStyle/>
          <a:p>
            <a:r>
              <a:rPr lang="en-GB" sz="3200" dirty="0"/>
              <a:t>Financial vulnerability is associated </a:t>
            </a:r>
            <a:r>
              <a:rPr lang="en-GB" sz="3200" dirty="0" smtClean="0"/>
              <a:t>with:</a:t>
            </a:r>
            <a:endParaRPr lang="en-GB" sz="3200" dirty="0"/>
          </a:p>
        </p:txBody>
      </p:sp>
      <p:grpSp>
        <p:nvGrpSpPr>
          <p:cNvPr id="24" name="Group 23"/>
          <p:cNvGrpSpPr/>
          <p:nvPr/>
        </p:nvGrpSpPr>
        <p:grpSpPr>
          <a:xfrm>
            <a:off x="2120015" y="1232033"/>
            <a:ext cx="7404183" cy="4158115"/>
            <a:chOff x="1209433" y="4195875"/>
            <a:chExt cx="3538816" cy="2076510"/>
          </a:xfrm>
        </p:grpSpPr>
        <p:grpSp>
          <p:nvGrpSpPr>
            <p:cNvPr id="23" name="Group 22"/>
            <p:cNvGrpSpPr/>
            <p:nvPr/>
          </p:nvGrpSpPr>
          <p:grpSpPr>
            <a:xfrm>
              <a:off x="1209433" y="4195875"/>
              <a:ext cx="3535819" cy="2076510"/>
              <a:chOff x="1209433" y="4195875"/>
              <a:chExt cx="3535819" cy="2076510"/>
            </a:xfrm>
          </p:grpSpPr>
          <p:sp>
            <p:nvSpPr>
              <p:cNvPr id="4" name="Oval 3"/>
              <p:cNvSpPr>
                <a:spLocks noChangeAspect="1"/>
              </p:cNvSpPr>
              <p:nvPr/>
            </p:nvSpPr>
            <p:spPr>
              <a:xfrm>
                <a:off x="1209433" y="4195875"/>
                <a:ext cx="2335898" cy="1987938"/>
              </a:xfrm>
              <a:prstGeom prst="ellipse">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a:spLocks noChangeAspect="1"/>
              </p:cNvSpPr>
              <p:nvPr/>
            </p:nvSpPr>
            <p:spPr>
              <a:xfrm>
                <a:off x="3613000" y="4400434"/>
                <a:ext cx="961840" cy="818562"/>
              </a:xfrm>
              <a:prstGeom prst="ellipse">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a:spLocks noChangeAspect="1"/>
              </p:cNvSpPr>
              <p:nvPr/>
            </p:nvSpPr>
            <p:spPr>
              <a:xfrm>
                <a:off x="3613000" y="5308220"/>
                <a:ext cx="549625" cy="467752"/>
              </a:xfrm>
              <a:prstGeom prst="ellipse">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3291389" y="5804633"/>
                <a:ext cx="549625" cy="467752"/>
              </a:xfrm>
              <a:prstGeom prst="ellipse">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a:spLocks noChangeAspect="1"/>
              </p:cNvSpPr>
              <p:nvPr/>
            </p:nvSpPr>
            <p:spPr>
              <a:xfrm>
                <a:off x="4264330" y="5168549"/>
                <a:ext cx="480922" cy="409283"/>
              </a:xfrm>
              <a:prstGeom prst="ellipse">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a:spLocks noChangeAspect="1"/>
              </p:cNvSpPr>
              <p:nvPr/>
            </p:nvSpPr>
            <p:spPr>
              <a:xfrm>
                <a:off x="4168098" y="5635211"/>
                <a:ext cx="412219" cy="350814"/>
              </a:xfrm>
              <a:prstGeom prst="ellipse">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ectangle 16"/>
            <p:cNvSpPr/>
            <p:nvPr/>
          </p:nvSpPr>
          <p:spPr>
            <a:xfrm>
              <a:off x="1869478" y="4958824"/>
              <a:ext cx="1065145" cy="283745"/>
            </a:xfrm>
            <a:prstGeom prst="rect">
              <a:avLst/>
            </a:prstGeom>
          </p:spPr>
          <p:txBody>
            <a:bodyPr wrap="none">
              <a:spAutoFit/>
            </a:bodyPr>
            <a:lstStyle/>
            <a:p>
              <a:pPr algn="ctr"/>
              <a:r>
                <a:rPr lang="en-GB" sz="4000" dirty="0" smtClean="0"/>
                <a:t>Low </a:t>
              </a:r>
              <a:r>
                <a:rPr lang="en-GB" sz="4000" dirty="0"/>
                <a:t>income</a:t>
              </a:r>
            </a:p>
          </p:txBody>
        </p:sp>
        <p:sp>
          <p:nvSpPr>
            <p:cNvPr id="18" name="Rectangle 17"/>
            <p:cNvSpPr/>
            <p:nvPr/>
          </p:nvSpPr>
          <p:spPr>
            <a:xfrm>
              <a:off x="3694295" y="4594276"/>
              <a:ext cx="725761" cy="382439"/>
            </a:xfrm>
            <a:prstGeom prst="rect">
              <a:avLst/>
            </a:prstGeom>
          </p:spPr>
          <p:txBody>
            <a:bodyPr wrap="none">
              <a:spAutoFit/>
            </a:bodyPr>
            <a:lstStyle/>
            <a:p>
              <a:pPr algn="ctr"/>
              <a:r>
                <a:rPr lang="en-GB" sz="2800" dirty="0"/>
                <a:t>not in paid </a:t>
              </a:r>
              <a:endParaRPr lang="en-GB" sz="2800" dirty="0" smtClean="0"/>
            </a:p>
            <a:p>
              <a:pPr algn="ctr"/>
              <a:r>
                <a:rPr lang="en-GB" sz="2800" dirty="0" smtClean="0"/>
                <a:t>work</a:t>
              </a:r>
              <a:endParaRPr lang="en-GB" sz="2800" dirty="0"/>
            </a:p>
          </p:txBody>
        </p:sp>
        <p:sp>
          <p:nvSpPr>
            <p:cNvPr id="19" name="Rectangle 18"/>
            <p:cNvSpPr/>
            <p:nvPr/>
          </p:nvSpPr>
          <p:spPr>
            <a:xfrm>
              <a:off x="3572374" y="5408695"/>
              <a:ext cx="621779" cy="259072"/>
            </a:xfrm>
            <a:prstGeom prst="rect">
              <a:avLst/>
            </a:prstGeom>
          </p:spPr>
          <p:txBody>
            <a:bodyPr wrap="square">
              <a:spAutoFit/>
            </a:bodyPr>
            <a:lstStyle/>
            <a:p>
              <a:pPr algn="ctr"/>
              <a:r>
                <a:rPr lang="en-GB" dirty="0"/>
                <a:t>P</a:t>
              </a:r>
              <a:r>
                <a:rPr lang="en-GB" dirty="0" smtClean="0"/>
                <a:t>art-time</a:t>
              </a:r>
            </a:p>
            <a:p>
              <a:pPr algn="ctr"/>
              <a:r>
                <a:rPr lang="en-GB" dirty="0" smtClean="0"/>
                <a:t>work </a:t>
              </a:r>
              <a:endParaRPr lang="en-GB" dirty="0"/>
            </a:p>
          </p:txBody>
        </p:sp>
        <p:sp>
          <p:nvSpPr>
            <p:cNvPr id="20" name="Rectangle 19"/>
            <p:cNvSpPr/>
            <p:nvPr/>
          </p:nvSpPr>
          <p:spPr>
            <a:xfrm>
              <a:off x="3391558" y="5908973"/>
              <a:ext cx="396646" cy="259072"/>
            </a:xfrm>
            <a:prstGeom prst="rect">
              <a:avLst/>
            </a:prstGeom>
          </p:spPr>
          <p:txBody>
            <a:bodyPr wrap="none">
              <a:spAutoFit/>
            </a:bodyPr>
            <a:lstStyle/>
            <a:p>
              <a:r>
                <a:rPr lang="en-GB" dirty="0" smtClean="0"/>
                <a:t>Younger </a:t>
              </a:r>
            </a:p>
            <a:p>
              <a:r>
                <a:rPr lang="en-GB" dirty="0" smtClean="0"/>
                <a:t>mother</a:t>
              </a:r>
              <a:endParaRPr lang="en-GB" dirty="0"/>
            </a:p>
          </p:txBody>
        </p:sp>
        <p:sp>
          <p:nvSpPr>
            <p:cNvPr id="21" name="Rectangle 20"/>
            <p:cNvSpPr/>
            <p:nvPr/>
          </p:nvSpPr>
          <p:spPr>
            <a:xfrm>
              <a:off x="4298788" y="5272344"/>
              <a:ext cx="449461" cy="259072"/>
            </a:xfrm>
            <a:prstGeom prst="rect">
              <a:avLst/>
            </a:prstGeom>
          </p:spPr>
          <p:txBody>
            <a:bodyPr wrap="none">
              <a:spAutoFit/>
            </a:bodyPr>
            <a:lstStyle/>
            <a:p>
              <a:r>
                <a:rPr lang="en-GB" dirty="0" smtClean="0"/>
                <a:t>Separated</a:t>
              </a:r>
            </a:p>
            <a:p>
              <a:r>
                <a:rPr lang="en-GB" dirty="0" smtClean="0"/>
                <a:t> </a:t>
              </a:r>
              <a:r>
                <a:rPr lang="en-GB" dirty="0"/>
                <a:t>couple</a:t>
              </a:r>
            </a:p>
          </p:txBody>
        </p:sp>
        <p:sp>
          <p:nvSpPr>
            <p:cNvPr id="22" name="Rectangle 21"/>
            <p:cNvSpPr/>
            <p:nvPr/>
          </p:nvSpPr>
          <p:spPr>
            <a:xfrm>
              <a:off x="4151739" y="5741828"/>
              <a:ext cx="458611" cy="123368"/>
            </a:xfrm>
            <a:prstGeom prst="rect">
              <a:avLst/>
            </a:prstGeom>
          </p:spPr>
          <p:txBody>
            <a:bodyPr wrap="none">
              <a:spAutoFit/>
            </a:bodyPr>
            <a:lstStyle/>
            <a:p>
              <a:r>
                <a:rPr lang="en-GB" sz="1400" dirty="0" smtClean="0"/>
                <a:t>Re-partnered</a:t>
              </a:r>
              <a:endParaRPr lang="en-GB" sz="1400" dirty="0"/>
            </a:p>
          </p:txBody>
        </p:sp>
      </p:grpSp>
    </p:spTree>
    <p:extLst>
      <p:ext uri="{BB962C8B-B14F-4D97-AF65-F5344CB8AC3E}">
        <p14:creationId xmlns:p14="http://schemas.microsoft.com/office/powerpoint/2010/main" val="3133705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a:spLocks noChangeAspect="1"/>
          </p:cNvSpPr>
          <p:nvPr/>
        </p:nvSpPr>
        <p:spPr>
          <a:xfrm>
            <a:off x="7312311" y="1210917"/>
            <a:ext cx="1888418" cy="1888418"/>
          </a:xfrm>
          <a:prstGeom prst="ellipse">
            <a:avLst/>
          </a:prstGeom>
          <a:solidFill>
            <a:schemeClr val="accent3">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48047" y="144724"/>
            <a:ext cx="10515600" cy="510504"/>
          </a:xfrm>
        </p:spPr>
        <p:txBody>
          <a:bodyPr>
            <a:normAutofit fontScale="90000"/>
          </a:bodyPr>
          <a:lstStyle/>
          <a:p>
            <a:r>
              <a:rPr lang="en-GB" sz="3200" dirty="0" smtClean="0"/>
              <a:t>Maternal emotional distress is </a:t>
            </a:r>
            <a:r>
              <a:rPr lang="en-GB" sz="3200" dirty="0"/>
              <a:t>associated </a:t>
            </a:r>
            <a:r>
              <a:rPr lang="en-GB" sz="3200" dirty="0" smtClean="0"/>
              <a:t>with:</a:t>
            </a:r>
            <a:endParaRPr lang="en-GB" sz="3200" dirty="0"/>
          </a:p>
        </p:txBody>
      </p:sp>
      <p:grpSp>
        <p:nvGrpSpPr>
          <p:cNvPr id="5" name="Group 4"/>
          <p:cNvGrpSpPr/>
          <p:nvPr/>
        </p:nvGrpSpPr>
        <p:grpSpPr>
          <a:xfrm>
            <a:off x="1599421" y="1039527"/>
            <a:ext cx="7934404" cy="5617055"/>
            <a:chOff x="2942486" y="2494911"/>
            <a:chExt cx="1086311" cy="893954"/>
          </a:xfrm>
        </p:grpSpPr>
        <p:sp>
          <p:nvSpPr>
            <p:cNvPr id="3" name="Oval 2"/>
            <p:cNvSpPr>
              <a:spLocks noChangeAspect="1"/>
            </p:cNvSpPr>
            <p:nvPr/>
          </p:nvSpPr>
          <p:spPr>
            <a:xfrm>
              <a:off x="2942486" y="2494911"/>
              <a:ext cx="759391" cy="781249"/>
            </a:xfrm>
            <a:prstGeom prst="ellipse">
              <a:avLst/>
            </a:prstGeom>
            <a:solidFill>
              <a:schemeClr val="accent3">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a:spLocks noChangeAspect="1"/>
            </p:cNvSpPr>
            <p:nvPr/>
          </p:nvSpPr>
          <p:spPr>
            <a:xfrm>
              <a:off x="3643163" y="3003231"/>
              <a:ext cx="385634" cy="385634"/>
            </a:xfrm>
            <a:prstGeom prst="ellipse">
              <a:avLst/>
            </a:prstGeom>
            <a:solidFill>
              <a:schemeClr val="accent3">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a:spLocks noChangeAspect="1"/>
            </p:cNvSpPr>
            <p:nvPr/>
          </p:nvSpPr>
          <p:spPr>
            <a:xfrm>
              <a:off x="3793605" y="2835410"/>
              <a:ext cx="158624" cy="158624"/>
            </a:xfrm>
            <a:prstGeom prst="ellipse">
              <a:avLst/>
            </a:prstGeom>
            <a:solidFill>
              <a:schemeClr val="accent3">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2200259" y="3205833"/>
            <a:ext cx="4713855" cy="707886"/>
          </a:xfrm>
          <a:prstGeom prst="rect">
            <a:avLst/>
          </a:prstGeom>
        </p:spPr>
        <p:txBody>
          <a:bodyPr wrap="none">
            <a:spAutoFit/>
          </a:bodyPr>
          <a:lstStyle/>
          <a:p>
            <a:pPr algn="ctr"/>
            <a:r>
              <a:rPr lang="en-GB" sz="4000" dirty="0" smtClean="0"/>
              <a:t>Financial vulnerability</a:t>
            </a:r>
            <a:endParaRPr lang="en-GB" sz="4000" dirty="0"/>
          </a:p>
        </p:txBody>
      </p:sp>
      <p:sp>
        <p:nvSpPr>
          <p:cNvPr id="7" name="Rectangle 6"/>
          <p:cNvSpPr/>
          <p:nvPr/>
        </p:nvSpPr>
        <p:spPr>
          <a:xfrm>
            <a:off x="7105085" y="5201776"/>
            <a:ext cx="1792478" cy="954107"/>
          </a:xfrm>
          <a:prstGeom prst="rect">
            <a:avLst/>
          </a:prstGeom>
        </p:spPr>
        <p:txBody>
          <a:bodyPr wrap="none">
            <a:spAutoFit/>
          </a:bodyPr>
          <a:lstStyle/>
          <a:p>
            <a:pPr algn="ctr"/>
            <a:r>
              <a:rPr lang="en-GB" sz="2800" dirty="0" smtClean="0"/>
              <a:t>Not in paid</a:t>
            </a:r>
          </a:p>
          <a:p>
            <a:pPr algn="ctr"/>
            <a:r>
              <a:rPr lang="en-GB" sz="2800" dirty="0" smtClean="0"/>
              <a:t>work</a:t>
            </a:r>
            <a:endParaRPr lang="en-GB" sz="2800" dirty="0"/>
          </a:p>
        </p:txBody>
      </p:sp>
      <p:sp>
        <p:nvSpPr>
          <p:cNvPr id="8" name="Rectangle 7"/>
          <p:cNvSpPr/>
          <p:nvPr/>
        </p:nvSpPr>
        <p:spPr>
          <a:xfrm>
            <a:off x="7638629" y="1614591"/>
            <a:ext cx="1258934" cy="954107"/>
          </a:xfrm>
          <a:prstGeom prst="rect">
            <a:avLst/>
          </a:prstGeom>
        </p:spPr>
        <p:txBody>
          <a:bodyPr wrap="none">
            <a:spAutoFit/>
          </a:bodyPr>
          <a:lstStyle/>
          <a:p>
            <a:pPr algn="ctr"/>
            <a:r>
              <a:rPr lang="en-GB" sz="2800" dirty="0"/>
              <a:t>Low </a:t>
            </a:r>
            <a:endParaRPr lang="en-GB" sz="2800" dirty="0" smtClean="0"/>
          </a:p>
          <a:p>
            <a:pPr algn="ctr"/>
            <a:r>
              <a:rPr lang="en-GB" sz="2800" dirty="0" smtClean="0"/>
              <a:t>income</a:t>
            </a:r>
            <a:endParaRPr lang="en-GB" sz="2800" dirty="0"/>
          </a:p>
        </p:txBody>
      </p:sp>
      <p:sp>
        <p:nvSpPr>
          <p:cNvPr id="9" name="Rectangle 8"/>
          <p:cNvSpPr/>
          <p:nvPr/>
        </p:nvSpPr>
        <p:spPr>
          <a:xfrm>
            <a:off x="7869272" y="3362636"/>
            <a:ext cx="1105301" cy="584775"/>
          </a:xfrm>
          <a:prstGeom prst="rect">
            <a:avLst/>
          </a:prstGeom>
        </p:spPr>
        <p:txBody>
          <a:bodyPr wrap="square">
            <a:spAutoFit/>
          </a:bodyPr>
          <a:lstStyle/>
          <a:p>
            <a:pPr algn="ctr"/>
            <a:r>
              <a:rPr lang="en-GB" sz="1600" dirty="0"/>
              <a:t>Separated</a:t>
            </a:r>
          </a:p>
          <a:p>
            <a:pPr algn="ctr"/>
            <a:r>
              <a:rPr lang="en-GB" sz="1600" dirty="0"/>
              <a:t> couple</a:t>
            </a:r>
          </a:p>
        </p:txBody>
      </p:sp>
    </p:spTree>
    <p:extLst>
      <p:ext uri="{BB962C8B-B14F-4D97-AF65-F5344CB8AC3E}">
        <p14:creationId xmlns:p14="http://schemas.microsoft.com/office/powerpoint/2010/main" val="3638544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7" y="144724"/>
            <a:ext cx="10515600" cy="510504"/>
          </a:xfrm>
        </p:spPr>
        <p:txBody>
          <a:bodyPr>
            <a:normAutofit fontScale="90000"/>
          </a:bodyPr>
          <a:lstStyle/>
          <a:p>
            <a:r>
              <a:rPr lang="en-GB" sz="3200" dirty="0" smtClean="0"/>
              <a:t>Child wellbeing is </a:t>
            </a:r>
            <a:r>
              <a:rPr lang="en-GB" sz="3200" dirty="0"/>
              <a:t>associated </a:t>
            </a:r>
            <a:r>
              <a:rPr lang="en-GB" sz="3200" dirty="0" smtClean="0"/>
              <a:t>with:</a:t>
            </a:r>
            <a:endParaRPr lang="en-GB" sz="3200" dirty="0"/>
          </a:p>
        </p:txBody>
      </p:sp>
      <p:grpSp>
        <p:nvGrpSpPr>
          <p:cNvPr id="11" name="Group 10"/>
          <p:cNvGrpSpPr/>
          <p:nvPr/>
        </p:nvGrpSpPr>
        <p:grpSpPr>
          <a:xfrm>
            <a:off x="1217596" y="558265"/>
            <a:ext cx="7642460" cy="6299735"/>
            <a:chOff x="2892394" y="1544683"/>
            <a:chExt cx="795047" cy="767305"/>
          </a:xfrm>
        </p:grpSpPr>
        <p:sp>
          <p:nvSpPr>
            <p:cNvPr id="17" name="Oval 16"/>
            <p:cNvSpPr>
              <a:spLocks noChangeAspect="1"/>
            </p:cNvSpPr>
            <p:nvPr/>
          </p:nvSpPr>
          <p:spPr>
            <a:xfrm>
              <a:off x="3595038" y="1883492"/>
              <a:ext cx="92403" cy="92403"/>
            </a:xfrm>
            <a:prstGeom prst="ellipse">
              <a:avLst/>
            </a:prstGeom>
            <a:solidFill>
              <a:srgbClr val="DFCEEA">
                <a:alpha val="6902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2892394" y="1544683"/>
              <a:ext cx="756546" cy="767305"/>
              <a:chOff x="2892394" y="1544683"/>
              <a:chExt cx="756546" cy="767305"/>
            </a:xfrm>
          </p:grpSpPr>
          <p:sp>
            <p:nvSpPr>
              <p:cNvPr id="14" name="Oval 13"/>
              <p:cNvSpPr>
                <a:spLocks noChangeAspect="1"/>
              </p:cNvSpPr>
              <p:nvPr/>
            </p:nvSpPr>
            <p:spPr>
              <a:xfrm>
                <a:off x="2892394" y="1819175"/>
                <a:ext cx="492813" cy="492813"/>
              </a:xfrm>
              <a:prstGeom prst="ellipse">
                <a:avLst/>
              </a:prstGeom>
              <a:solidFill>
                <a:srgbClr val="DFCEEA">
                  <a:alpha val="6902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a:spLocks noChangeAspect="1"/>
              </p:cNvSpPr>
              <p:nvPr/>
            </p:nvSpPr>
            <p:spPr>
              <a:xfrm>
                <a:off x="3215802" y="1544683"/>
                <a:ext cx="338809" cy="338809"/>
              </a:xfrm>
              <a:prstGeom prst="ellipse">
                <a:avLst/>
              </a:prstGeom>
              <a:solidFill>
                <a:srgbClr val="DFCEEA">
                  <a:alpha val="6902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a:spLocks noChangeAspect="1"/>
              </p:cNvSpPr>
              <p:nvPr/>
            </p:nvSpPr>
            <p:spPr>
              <a:xfrm>
                <a:off x="3402532" y="2078712"/>
                <a:ext cx="107803" cy="107803"/>
              </a:xfrm>
              <a:prstGeom prst="ellipse">
                <a:avLst/>
              </a:prstGeom>
              <a:solidFill>
                <a:srgbClr val="DFCEEA">
                  <a:alpha val="6902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a:spLocks noChangeAspect="1"/>
              </p:cNvSpPr>
              <p:nvPr/>
            </p:nvSpPr>
            <p:spPr>
              <a:xfrm>
                <a:off x="3564237" y="1991374"/>
                <a:ext cx="77002" cy="77002"/>
              </a:xfrm>
              <a:prstGeom prst="ellipse">
                <a:avLst/>
              </a:prstGeom>
              <a:solidFill>
                <a:srgbClr val="DFCEEA">
                  <a:alpha val="6902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a:spLocks noChangeAspect="1"/>
              </p:cNvSpPr>
              <p:nvPr/>
            </p:nvSpPr>
            <p:spPr>
              <a:xfrm>
                <a:off x="3385206" y="1883492"/>
                <a:ext cx="184805" cy="184805"/>
              </a:xfrm>
              <a:prstGeom prst="ellipse">
                <a:avLst/>
              </a:prstGeom>
              <a:solidFill>
                <a:srgbClr val="DFCEEA">
                  <a:alpha val="6902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a:spLocks noChangeAspect="1"/>
              </p:cNvSpPr>
              <p:nvPr/>
            </p:nvSpPr>
            <p:spPr>
              <a:xfrm>
                <a:off x="3541137" y="1775689"/>
                <a:ext cx="107803" cy="107803"/>
              </a:xfrm>
              <a:prstGeom prst="ellipse">
                <a:avLst/>
              </a:prstGeom>
              <a:solidFill>
                <a:srgbClr val="DFCEEA">
                  <a:alpha val="6902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 name="Rectangle 11"/>
          <p:cNvSpPr/>
          <p:nvPr/>
        </p:nvSpPr>
        <p:spPr>
          <a:xfrm>
            <a:off x="4989480" y="1385868"/>
            <a:ext cx="1990288" cy="954107"/>
          </a:xfrm>
          <a:prstGeom prst="rect">
            <a:avLst/>
          </a:prstGeom>
        </p:spPr>
        <p:txBody>
          <a:bodyPr wrap="none">
            <a:spAutoFit/>
          </a:bodyPr>
          <a:lstStyle/>
          <a:p>
            <a:pPr algn="ctr"/>
            <a:r>
              <a:rPr lang="en-GB" sz="2800" dirty="0"/>
              <a:t>Financial </a:t>
            </a:r>
            <a:endParaRPr lang="en-GB" sz="2800" dirty="0" smtClean="0"/>
          </a:p>
          <a:p>
            <a:pPr algn="ctr"/>
            <a:r>
              <a:rPr lang="en-GB" sz="2800" dirty="0" smtClean="0"/>
              <a:t>vulnerability</a:t>
            </a:r>
            <a:endParaRPr lang="en-GB" sz="2800" dirty="0"/>
          </a:p>
        </p:txBody>
      </p:sp>
      <p:sp>
        <p:nvSpPr>
          <p:cNvPr id="22" name="Rectangle 21"/>
          <p:cNvSpPr/>
          <p:nvPr/>
        </p:nvSpPr>
        <p:spPr>
          <a:xfrm>
            <a:off x="1856570" y="4385817"/>
            <a:ext cx="3608487" cy="1077218"/>
          </a:xfrm>
          <a:prstGeom prst="rect">
            <a:avLst/>
          </a:prstGeom>
        </p:spPr>
        <p:txBody>
          <a:bodyPr wrap="none">
            <a:spAutoFit/>
          </a:bodyPr>
          <a:lstStyle/>
          <a:p>
            <a:pPr algn="ctr"/>
            <a:r>
              <a:rPr lang="en-GB" sz="3200" dirty="0" smtClean="0"/>
              <a:t>Maternal emotional </a:t>
            </a:r>
          </a:p>
          <a:p>
            <a:pPr algn="ctr"/>
            <a:r>
              <a:rPr lang="en-GB" sz="3200" dirty="0" smtClean="0"/>
              <a:t>distress</a:t>
            </a:r>
            <a:endParaRPr lang="en-GB" sz="3200" dirty="0"/>
          </a:p>
        </p:txBody>
      </p:sp>
      <p:sp>
        <p:nvSpPr>
          <p:cNvPr id="23" name="Rectangle 22"/>
          <p:cNvSpPr/>
          <p:nvPr/>
        </p:nvSpPr>
        <p:spPr>
          <a:xfrm>
            <a:off x="7442317" y="2567276"/>
            <a:ext cx="1086323" cy="523220"/>
          </a:xfrm>
          <a:prstGeom prst="rect">
            <a:avLst/>
          </a:prstGeom>
        </p:spPr>
        <p:txBody>
          <a:bodyPr wrap="none">
            <a:spAutoFit/>
          </a:bodyPr>
          <a:lstStyle/>
          <a:p>
            <a:pPr algn="ctr"/>
            <a:r>
              <a:rPr lang="en-GB" sz="1400" dirty="0" smtClean="0"/>
              <a:t>Separated &amp;</a:t>
            </a:r>
          </a:p>
          <a:p>
            <a:pPr algn="ctr"/>
            <a:r>
              <a:rPr lang="en-GB" sz="1400" dirty="0" err="1" smtClean="0"/>
              <a:t>repartnered</a:t>
            </a:r>
            <a:endParaRPr lang="en-GB" sz="1400" dirty="0"/>
          </a:p>
        </p:txBody>
      </p:sp>
      <p:sp>
        <p:nvSpPr>
          <p:cNvPr id="24" name="Rectangle 23"/>
          <p:cNvSpPr/>
          <p:nvPr/>
        </p:nvSpPr>
        <p:spPr>
          <a:xfrm>
            <a:off x="6264700" y="3757924"/>
            <a:ext cx="1177617" cy="646331"/>
          </a:xfrm>
          <a:prstGeom prst="rect">
            <a:avLst/>
          </a:prstGeom>
        </p:spPr>
        <p:txBody>
          <a:bodyPr wrap="square">
            <a:spAutoFit/>
          </a:bodyPr>
          <a:lstStyle/>
          <a:p>
            <a:pPr algn="ctr"/>
            <a:r>
              <a:rPr lang="en-GB" dirty="0" smtClean="0"/>
              <a:t>Not in </a:t>
            </a:r>
          </a:p>
          <a:p>
            <a:pPr algn="ctr"/>
            <a:r>
              <a:rPr lang="en-GB" dirty="0" smtClean="0"/>
              <a:t>paid work</a:t>
            </a:r>
            <a:endParaRPr lang="en-GB" dirty="0"/>
          </a:p>
        </p:txBody>
      </p:sp>
      <p:sp>
        <p:nvSpPr>
          <p:cNvPr id="25" name="Rectangle 24"/>
          <p:cNvSpPr/>
          <p:nvPr/>
        </p:nvSpPr>
        <p:spPr>
          <a:xfrm>
            <a:off x="6136171" y="5136952"/>
            <a:ext cx="1017137" cy="461665"/>
          </a:xfrm>
          <a:prstGeom prst="rect">
            <a:avLst/>
          </a:prstGeom>
        </p:spPr>
        <p:txBody>
          <a:bodyPr wrap="none">
            <a:spAutoFit/>
          </a:bodyPr>
          <a:lstStyle/>
          <a:p>
            <a:pPr algn="ctr"/>
            <a:r>
              <a:rPr lang="en-GB" sz="1200" dirty="0" smtClean="0"/>
              <a:t>No </a:t>
            </a:r>
          </a:p>
          <a:p>
            <a:pPr algn="ctr"/>
            <a:r>
              <a:rPr lang="en-GB" sz="1200" dirty="0" smtClean="0"/>
              <a:t>qualifications</a:t>
            </a:r>
            <a:endParaRPr lang="en-GB" sz="1200" dirty="0"/>
          </a:p>
        </p:txBody>
      </p:sp>
      <p:sp>
        <p:nvSpPr>
          <p:cNvPr id="30" name="Rectangle 29"/>
          <p:cNvSpPr/>
          <p:nvPr/>
        </p:nvSpPr>
        <p:spPr>
          <a:xfrm>
            <a:off x="8069114" y="3511626"/>
            <a:ext cx="726546" cy="461665"/>
          </a:xfrm>
          <a:prstGeom prst="rect">
            <a:avLst/>
          </a:prstGeom>
        </p:spPr>
        <p:txBody>
          <a:bodyPr wrap="none">
            <a:spAutoFit/>
          </a:bodyPr>
          <a:lstStyle/>
          <a:p>
            <a:pPr algn="ctr"/>
            <a:r>
              <a:rPr lang="en-GB" sz="1200" dirty="0" smtClean="0"/>
              <a:t>Younger </a:t>
            </a:r>
          </a:p>
          <a:p>
            <a:pPr algn="ctr"/>
            <a:r>
              <a:rPr lang="en-GB" sz="1200" dirty="0" smtClean="0"/>
              <a:t>mother</a:t>
            </a:r>
            <a:endParaRPr lang="en-GB" sz="1200" dirty="0"/>
          </a:p>
        </p:txBody>
      </p:sp>
      <p:sp>
        <p:nvSpPr>
          <p:cNvPr id="26" name="Rectangle 25"/>
          <p:cNvSpPr/>
          <p:nvPr/>
        </p:nvSpPr>
        <p:spPr>
          <a:xfrm>
            <a:off x="7716413" y="4348068"/>
            <a:ext cx="744850" cy="430887"/>
          </a:xfrm>
          <a:prstGeom prst="rect">
            <a:avLst/>
          </a:prstGeom>
        </p:spPr>
        <p:txBody>
          <a:bodyPr wrap="square">
            <a:spAutoFit/>
          </a:bodyPr>
          <a:lstStyle/>
          <a:p>
            <a:pPr algn="ctr"/>
            <a:r>
              <a:rPr lang="en-GB" sz="1100" dirty="0" smtClean="0"/>
              <a:t>Standard </a:t>
            </a:r>
          </a:p>
          <a:p>
            <a:pPr algn="ctr"/>
            <a:r>
              <a:rPr lang="en-GB" sz="1100" dirty="0" smtClean="0"/>
              <a:t>grade</a:t>
            </a:r>
            <a:endParaRPr lang="en-GB" sz="1100" dirty="0"/>
          </a:p>
        </p:txBody>
      </p:sp>
    </p:spTree>
    <p:extLst>
      <p:ext uri="{BB962C8B-B14F-4D97-AF65-F5344CB8AC3E}">
        <p14:creationId xmlns:p14="http://schemas.microsoft.com/office/powerpoint/2010/main" val="33167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85486" y="272799"/>
            <a:ext cx="8811929" cy="6452182"/>
          </a:xfrm>
          <a:prstGeom prst="rect">
            <a:avLst/>
          </a:prstGeom>
        </p:spPr>
      </p:pic>
    </p:spTree>
    <p:extLst>
      <p:ext uri="{BB962C8B-B14F-4D97-AF65-F5344CB8AC3E}">
        <p14:creationId xmlns:p14="http://schemas.microsoft.com/office/powerpoint/2010/main" val="1903311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0427" y="298383"/>
            <a:ext cx="8610302" cy="6304548"/>
          </a:xfrm>
          <a:prstGeom prst="rect">
            <a:avLst/>
          </a:prstGeom>
        </p:spPr>
      </p:pic>
    </p:spTree>
    <p:extLst>
      <p:ext uri="{BB962C8B-B14F-4D97-AF65-F5344CB8AC3E}">
        <p14:creationId xmlns:p14="http://schemas.microsoft.com/office/powerpoint/2010/main" val="2500731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95544" y="178829"/>
            <a:ext cx="8839307" cy="6472228"/>
          </a:xfrm>
          <a:prstGeom prst="rect">
            <a:avLst/>
          </a:prstGeom>
        </p:spPr>
      </p:pic>
    </p:spTree>
    <p:extLst>
      <p:ext uri="{BB962C8B-B14F-4D97-AF65-F5344CB8AC3E}">
        <p14:creationId xmlns:p14="http://schemas.microsoft.com/office/powerpoint/2010/main" val="2200511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975"/>
          </a:xfrm>
        </p:spPr>
        <p:txBody>
          <a:bodyPr/>
          <a:lstStyle/>
          <a:p>
            <a:r>
              <a:rPr lang="en-GB" sz="2800" dirty="0">
                <a:solidFill>
                  <a:srgbClr val="4368B0"/>
                </a:solidFill>
                <a:latin typeface="+mn-lt"/>
                <a:ea typeface="+mn-ea"/>
                <a:cs typeface="+mn-cs"/>
              </a:rPr>
              <a:t>Outline</a:t>
            </a:r>
          </a:p>
        </p:txBody>
      </p:sp>
      <p:sp>
        <p:nvSpPr>
          <p:cNvPr id="3" name="Content Placeholder 2"/>
          <p:cNvSpPr>
            <a:spLocks noGrp="1"/>
          </p:cNvSpPr>
          <p:nvPr>
            <p:ph idx="1"/>
          </p:nvPr>
        </p:nvSpPr>
        <p:spPr>
          <a:xfrm>
            <a:off x="838200" y="1343025"/>
            <a:ext cx="10515600" cy="4833938"/>
          </a:xfrm>
        </p:spPr>
        <p:txBody>
          <a:bodyPr>
            <a:normAutofit/>
          </a:bodyPr>
          <a:lstStyle/>
          <a:p>
            <a:r>
              <a:rPr lang="en-GB" dirty="0" smtClean="0">
                <a:solidFill>
                  <a:srgbClr val="4368B0"/>
                </a:solidFill>
              </a:rPr>
              <a:t>Financial vulnerability.</a:t>
            </a:r>
          </a:p>
          <a:p>
            <a:r>
              <a:rPr lang="en-GB" dirty="0" smtClean="0">
                <a:solidFill>
                  <a:srgbClr val="4368B0"/>
                </a:solidFill>
              </a:rPr>
              <a:t>The </a:t>
            </a:r>
            <a:r>
              <a:rPr lang="en-GB" dirty="0">
                <a:solidFill>
                  <a:srgbClr val="4368B0"/>
                </a:solidFill>
              </a:rPr>
              <a:t>impact of financial vulnerability on mothers’ and children’s </a:t>
            </a:r>
            <a:r>
              <a:rPr lang="en-GB" dirty="0" smtClean="0">
                <a:solidFill>
                  <a:srgbClr val="4368B0"/>
                </a:solidFill>
              </a:rPr>
              <a:t>wellbeing</a:t>
            </a:r>
          </a:p>
          <a:p>
            <a:r>
              <a:rPr lang="en-GB" dirty="0">
                <a:solidFill>
                  <a:srgbClr val="4368B0"/>
                </a:solidFill>
              </a:rPr>
              <a:t>Children’s rights, whose responsibility?</a:t>
            </a:r>
          </a:p>
          <a:p>
            <a:r>
              <a:rPr lang="en-GB" dirty="0" smtClean="0">
                <a:solidFill>
                  <a:srgbClr val="4368B0"/>
                </a:solidFill>
              </a:rPr>
              <a:t>You </a:t>
            </a:r>
            <a:r>
              <a:rPr lang="en-GB" dirty="0">
                <a:solidFill>
                  <a:srgbClr val="4368B0"/>
                </a:solidFill>
              </a:rPr>
              <a:t>can’t help children without helping their </a:t>
            </a:r>
            <a:r>
              <a:rPr lang="en-GB" dirty="0" smtClean="0">
                <a:solidFill>
                  <a:srgbClr val="4368B0"/>
                </a:solidFill>
              </a:rPr>
              <a:t>families, =&gt;</a:t>
            </a:r>
            <a:endParaRPr lang="en-GB" dirty="0">
              <a:solidFill>
                <a:srgbClr val="4368B0"/>
              </a:solidFill>
            </a:endParaRPr>
          </a:p>
          <a:p>
            <a:r>
              <a:rPr lang="en-GB" dirty="0" smtClean="0">
                <a:solidFill>
                  <a:srgbClr val="4368B0"/>
                </a:solidFill>
              </a:rPr>
              <a:t>You can’t fulfil children’s rights in isolation of their families</a:t>
            </a:r>
            <a:endParaRPr lang="en-GB" dirty="0">
              <a:solidFill>
                <a:srgbClr val="4368B0"/>
              </a:solidFill>
            </a:endParaRPr>
          </a:p>
          <a:p>
            <a:endParaRPr lang="en-GB" dirty="0" smtClean="0"/>
          </a:p>
        </p:txBody>
      </p:sp>
    </p:spTree>
    <p:extLst>
      <p:ext uri="{BB962C8B-B14F-4D97-AF65-F5344CB8AC3E}">
        <p14:creationId xmlns:p14="http://schemas.microsoft.com/office/powerpoint/2010/main" val="116481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4368B0"/>
                </a:solidFill>
              </a:rPr>
              <a:t>Children’s rights, whose responsibility?</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13671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9227"/>
          </a:xfrm>
        </p:spPr>
        <p:txBody>
          <a:bodyPr>
            <a:normAutofit fontScale="90000"/>
          </a:bodyPr>
          <a:lstStyle/>
          <a:p>
            <a:r>
              <a:rPr lang="en-GB" dirty="0">
                <a:solidFill>
                  <a:srgbClr val="4368B0"/>
                </a:solidFill>
              </a:rPr>
              <a:t>Children’s rights, whose responsibility</a:t>
            </a:r>
            <a:r>
              <a:rPr lang="en-GB" dirty="0" smtClean="0">
                <a:solidFill>
                  <a:srgbClr val="4368B0"/>
                </a:solidFill>
              </a:rPr>
              <a:t>?</a:t>
            </a:r>
            <a:endParaRPr lang="en-GB" dirty="0"/>
          </a:p>
        </p:txBody>
      </p:sp>
      <p:sp>
        <p:nvSpPr>
          <p:cNvPr id="3" name="Content Placeholder 2"/>
          <p:cNvSpPr>
            <a:spLocks noGrp="1"/>
          </p:cNvSpPr>
          <p:nvPr>
            <p:ph idx="1"/>
          </p:nvPr>
        </p:nvSpPr>
        <p:spPr>
          <a:xfrm>
            <a:off x="411982" y="1145512"/>
            <a:ext cx="10941818" cy="5194998"/>
          </a:xfrm>
        </p:spPr>
        <p:txBody>
          <a:bodyPr>
            <a:normAutofit fontScale="92500" lnSpcReduction="20000"/>
          </a:bodyPr>
          <a:lstStyle/>
          <a:p>
            <a:pPr marL="0" indent="0">
              <a:buNone/>
            </a:pPr>
            <a:r>
              <a:rPr lang="en-GB" dirty="0" smtClean="0">
                <a:solidFill>
                  <a:srgbClr val="0070C0"/>
                </a:solidFill>
              </a:rPr>
              <a:t>The family?</a:t>
            </a:r>
          </a:p>
          <a:p>
            <a:r>
              <a:rPr lang="en-GB" dirty="0">
                <a:solidFill>
                  <a:srgbClr val="0070C0"/>
                </a:solidFill>
              </a:rPr>
              <a:t>T</a:t>
            </a:r>
            <a:r>
              <a:rPr lang="en-GB" dirty="0" smtClean="0">
                <a:solidFill>
                  <a:srgbClr val="0070C0"/>
                </a:solidFill>
              </a:rPr>
              <a:t>he </a:t>
            </a:r>
            <a:r>
              <a:rPr lang="en-GB" dirty="0">
                <a:solidFill>
                  <a:srgbClr val="0070C0"/>
                </a:solidFill>
              </a:rPr>
              <a:t>idea of ‘the family’ is not straightforward: it is controversial. </a:t>
            </a:r>
            <a:endParaRPr lang="en-GB" dirty="0" smtClean="0">
              <a:solidFill>
                <a:srgbClr val="0070C0"/>
              </a:solidFill>
            </a:endParaRPr>
          </a:p>
          <a:p>
            <a:r>
              <a:rPr lang="en-GB" dirty="0" smtClean="0">
                <a:solidFill>
                  <a:srgbClr val="0070C0"/>
                </a:solidFill>
              </a:rPr>
              <a:t>The </a:t>
            </a:r>
            <a:r>
              <a:rPr lang="en-GB" dirty="0">
                <a:solidFill>
                  <a:srgbClr val="0070C0"/>
                </a:solidFill>
              </a:rPr>
              <a:t>idea of the family has the ability to evoke more moral </a:t>
            </a:r>
            <a:r>
              <a:rPr lang="en-GB" dirty="0" smtClean="0">
                <a:solidFill>
                  <a:srgbClr val="0070C0"/>
                </a:solidFill>
              </a:rPr>
              <a:t>judgements </a:t>
            </a:r>
            <a:r>
              <a:rPr lang="en-GB" dirty="0">
                <a:solidFill>
                  <a:srgbClr val="0070C0"/>
                </a:solidFill>
              </a:rPr>
              <a:t>than almost anything else we come together to do as </a:t>
            </a:r>
            <a:r>
              <a:rPr lang="en-GB" dirty="0">
                <a:solidFill>
                  <a:srgbClr val="0070C0"/>
                </a:solidFill>
              </a:rPr>
              <a:t>humans (McCarthy et al</a:t>
            </a:r>
            <a:r>
              <a:rPr lang="en-GB">
                <a:solidFill>
                  <a:srgbClr val="0070C0"/>
                </a:solidFill>
              </a:rPr>
              <a:t>., </a:t>
            </a:r>
            <a:r>
              <a:rPr lang="en-GB" smtClean="0">
                <a:solidFill>
                  <a:srgbClr val="0070C0"/>
                </a:solidFill>
              </a:rPr>
              <a:t>2018).</a:t>
            </a:r>
            <a:endParaRPr lang="en-GB" dirty="0" smtClean="0">
              <a:solidFill>
                <a:srgbClr val="0070C0"/>
              </a:solidFill>
            </a:endParaRPr>
          </a:p>
          <a:p>
            <a:r>
              <a:rPr lang="en-GB" dirty="0" smtClean="0">
                <a:solidFill>
                  <a:srgbClr val="0070C0"/>
                </a:solidFill>
              </a:rPr>
              <a:t>Families </a:t>
            </a:r>
            <a:r>
              <a:rPr lang="en-GB" dirty="0">
                <a:solidFill>
                  <a:srgbClr val="0070C0"/>
                </a:solidFill>
              </a:rPr>
              <a:t>are often described in binary, oppositional terms such as ‘functional’ or ‘dysfunctional’, ‘healthy’ or ‘unhealthy’ and ‘</a:t>
            </a:r>
            <a:r>
              <a:rPr lang="en-GB" dirty="0" smtClean="0">
                <a:solidFill>
                  <a:srgbClr val="0070C0"/>
                </a:solidFill>
              </a:rPr>
              <a:t>normal’ </a:t>
            </a:r>
            <a:r>
              <a:rPr lang="en-GB" dirty="0">
                <a:solidFill>
                  <a:srgbClr val="0070C0"/>
                </a:solidFill>
              </a:rPr>
              <a:t>or ‘troubled’ </a:t>
            </a:r>
            <a:r>
              <a:rPr lang="en-GB" dirty="0" smtClean="0">
                <a:solidFill>
                  <a:srgbClr val="0070C0"/>
                </a:solidFill>
              </a:rPr>
              <a:t>(masking </a:t>
            </a:r>
            <a:r>
              <a:rPr lang="en-GB" dirty="0">
                <a:solidFill>
                  <a:srgbClr val="0070C0"/>
                </a:solidFill>
              </a:rPr>
              <a:t>what people really mean, which is </a:t>
            </a:r>
            <a:r>
              <a:rPr lang="en-GB" i="1" dirty="0">
                <a:solidFill>
                  <a:srgbClr val="0070C0"/>
                </a:solidFill>
              </a:rPr>
              <a:t>causing trouble</a:t>
            </a:r>
            <a:r>
              <a:rPr lang="en-GB" dirty="0">
                <a:solidFill>
                  <a:srgbClr val="0070C0"/>
                </a:solidFill>
              </a:rPr>
              <a:t> or </a:t>
            </a:r>
            <a:r>
              <a:rPr lang="en-GB" i="1" dirty="0" smtClean="0">
                <a:solidFill>
                  <a:srgbClr val="0070C0"/>
                </a:solidFill>
              </a:rPr>
              <a:t>troublesome</a:t>
            </a:r>
            <a:r>
              <a:rPr lang="en-GB" i="1" dirty="0">
                <a:solidFill>
                  <a:srgbClr val="0070C0"/>
                </a:solidFill>
              </a:rPr>
              <a:t>) </a:t>
            </a:r>
            <a:r>
              <a:rPr lang="en-GB" dirty="0">
                <a:solidFill>
                  <a:srgbClr val="0070C0"/>
                </a:solidFill>
              </a:rPr>
              <a:t>(McCarthy et al., </a:t>
            </a:r>
            <a:r>
              <a:rPr lang="en-GB" dirty="0" smtClean="0">
                <a:solidFill>
                  <a:srgbClr val="0070C0"/>
                </a:solidFill>
              </a:rPr>
              <a:t>2018).</a:t>
            </a:r>
            <a:r>
              <a:rPr lang="en-GB" dirty="0" smtClean="0">
                <a:solidFill>
                  <a:srgbClr val="0070C0"/>
                </a:solidFill>
              </a:rPr>
              <a:t> </a:t>
            </a:r>
            <a:endParaRPr lang="en-GB" dirty="0" smtClean="0">
              <a:solidFill>
                <a:srgbClr val="0070C0"/>
              </a:solidFill>
            </a:endParaRPr>
          </a:p>
          <a:p>
            <a:r>
              <a:rPr lang="en-GB" dirty="0">
                <a:solidFill>
                  <a:srgbClr val="0070C0"/>
                </a:solidFill>
              </a:rPr>
              <a:t>T</a:t>
            </a:r>
            <a:r>
              <a:rPr lang="en-GB" dirty="0" smtClean="0">
                <a:solidFill>
                  <a:srgbClr val="0070C0"/>
                </a:solidFill>
              </a:rPr>
              <a:t>he </a:t>
            </a:r>
            <a:r>
              <a:rPr lang="en-GB" dirty="0">
                <a:solidFill>
                  <a:srgbClr val="0070C0"/>
                </a:solidFill>
              </a:rPr>
              <a:t>obligations of a ‘good’ family </a:t>
            </a:r>
            <a:r>
              <a:rPr lang="en-GB" dirty="0" smtClean="0">
                <a:solidFill>
                  <a:srgbClr val="0070C0"/>
                </a:solidFill>
              </a:rPr>
              <a:t>in the UK are</a:t>
            </a:r>
            <a:r>
              <a:rPr lang="en-GB" dirty="0">
                <a:solidFill>
                  <a:srgbClr val="0070C0"/>
                </a:solidFill>
              </a:rPr>
              <a:t>: to be largely self-sufficient, to look after their children independently with minimal state involvement (with the exception of standard education and health </a:t>
            </a:r>
            <a:r>
              <a:rPr lang="en-GB" dirty="0" smtClean="0">
                <a:solidFill>
                  <a:srgbClr val="0070C0"/>
                </a:solidFill>
              </a:rPr>
              <a:t>care</a:t>
            </a:r>
            <a:r>
              <a:rPr lang="en-GB" dirty="0">
                <a:solidFill>
                  <a:srgbClr val="0070C0"/>
                </a:solidFill>
              </a:rPr>
              <a:t>) (Welch, </a:t>
            </a:r>
            <a:r>
              <a:rPr lang="en-GB" dirty="0" smtClean="0">
                <a:solidFill>
                  <a:srgbClr val="0070C0"/>
                </a:solidFill>
              </a:rPr>
              <a:t>2018).</a:t>
            </a:r>
            <a:endParaRPr lang="en-GB" dirty="0" smtClean="0">
              <a:solidFill>
                <a:srgbClr val="0070C0"/>
              </a:solidFill>
            </a:endParaRPr>
          </a:p>
          <a:p>
            <a:r>
              <a:rPr lang="en-GB" dirty="0" smtClean="0">
                <a:solidFill>
                  <a:srgbClr val="0070C0"/>
                </a:solidFill>
              </a:rPr>
              <a:t>Parents </a:t>
            </a:r>
            <a:r>
              <a:rPr lang="en-GB" dirty="0">
                <a:solidFill>
                  <a:srgbClr val="0070C0"/>
                </a:solidFill>
              </a:rPr>
              <a:t>and children living in poverty, </a:t>
            </a:r>
            <a:r>
              <a:rPr lang="en-GB" dirty="0" smtClean="0">
                <a:solidFill>
                  <a:srgbClr val="0070C0"/>
                </a:solidFill>
              </a:rPr>
              <a:t>are </a:t>
            </a:r>
            <a:r>
              <a:rPr lang="en-GB" dirty="0">
                <a:solidFill>
                  <a:srgbClr val="0070C0"/>
                </a:solidFill>
              </a:rPr>
              <a:t>not likely to have the resources to conform to the demands of the ideal family, </a:t>
            </a:r>
            <a:r>
              <a:rPr lang="en-GB" dirty="0" smtClean="0">
                <a:solidFill>
                  <a:srgbClr val="0070C0"/>
                </a:solidFill>
              </a:rPr>
              <a:t>and are </a:t>
            </a:r>
            <a:r>
              <a:rPr lang="en-GB" dirty="0">
                <a:solidFill>
                  <a:srgbClr val="0070C0"/>
                </a:solidFill>
              </a:rPr>
              <a:t>likely to be judged not to have the ‘right’ type of family or the ‘right’ type of childhood. </a:t>
            </a:r>
            <a:endParaRPr lang="en-GB" dirty="0" smtClean="0">
              <a:solidFill>
                <a:srgbClr val="0070C0"/>
              </a:solidFill>
            </a:endParaRPr>
          </a:p>
          <a:p>
            <a:endParaRPr lang="en-GB" dirty="0"/>
          </a:p>
        </p:txBody>
      </p:sp>
    </p:spTree>
    <p:extLst>
      <p:ext uri="{BB962C8B-B14F-4D97-AF65-F5344CB8AC3E}">
        <p14:creationId xmlns:p14="http://schemas.microsoft.com/office/powerpoint/2010/main" val="349350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9759"/>
          </a:xfrm>
        </p:spPr>
        <p:txBody>
          <a:bodyPr>
            <a:normAutofit fontScale="90000"/>
          </a:bodyPr>
          <a:lstStyle/>
          <a:p>
            <a:r>
              <a:rPr lang="en-GB" dirty="0">
                <a:solidFill>
                  <a:srgbClr val="4368B0"/>
                </a:solidFill>
              </a:rPr>
              <a:t>Children’s rights, whose responsibility</a:t>
            </a:r>
            <a:r>
              <a:rPr lang="en-GB" dirty="0" smtClean="0">
                <a:solidFill>
                  <a:srgbClr val="4368B0"/>
                </a:solidFill>
              </a:rPr>
              <a:t>?</a:t>
            </a:r>
            <a:endParaRPr lang="en-GB" dirty="0"/>
          </a:p>
        </p:txBody>
      </p:sp>
      <p:sp>
        <p:nvSpPr>
          <p:cNvPr id="3" name="Content Placeholder 2"/>
          <p:cNvSpPr>
            <a:spLocks noGrp="1"/>
          </p:cNvSpPr>
          <p:nvPr>
            <p:ph idx="1"/>
          </p:nvPr>
        </p:nvSpPr>
        <p:spPr>
          <a:xfrm>
            <a:off x="411982" y="1145512"/>
            <a:ext cx="10941818" cy="5194998"/>
          </a:xfrm>
        </p:spPr>
        <p:txBody>
          <a:bodyPr/>
          <a:lstStyle/>
          <a:p>
            <a:pPr marL="0" indent="0">
              <a:buNone/>
            </a:pPr>
            <a:r>
              <a:rPr lang="en-GB" dirty="0" smtClean="0">
                <a:solidFill>
                  <a:srgbClr val="0070C0"/>
                </a:solidFill>
              </a:rPr>
              <a:t>The state’s?</a:t>
            </a:r>
          </a:p>
          <a:p>
            <a:pPr marL="0" indent="0">
              <a:buNone/>
            </a:pPr>
            <a:r>
              <a:rPr lang="en-GB" dirty="0" smtClean="0">
                <a:solidFill>
                  <a:srgbClr val="0070C0"/>
                </a:solidFill>
              </a:rPr>
              <a:t>The </a:t>
            </a:r>
            <a:r>
              <a:rPr lang="en-GB" dirty="0">
                <a:solidFill>
                  <a:srgbClr val="0070C0"/>
                </a:solidFill>
              </a:rPr>
              <a:t>Preamble to the UNCRC, </a:t>
            </a:r>
            <a:r>
              <a:rPr lang="en-GB" dirty="0" smtClean="0">
                <a:solidFill>
                  <a:srgbClr val="0070C0"/>
                </a:solidFill>
              </a:rPr>
              <a:t>states that state </a:t>
            </a:r>
            <a:r>
              <a:rPr lang="en-GB" dirty="0">
                <a:solidFill>
                  <a:srgbClr val="0070C0"/>
                </a:solidFill>
              </a:rPr>
              <a:t>parties are: </a:t>
            </a:r>
            <a:endParaRPr lang="en-GB" dirty="0" smtClean="0">
              <a:solidFill>
                <a:srgbClr val="0070C0"/>
              </a:solidFill>
            </a:endParaRPr>
          </a:p>
          <a:p>
            <a:pPr marL="0" indent="0">
              <a:buNone/>
            </a:pPr>
            <a:endParaRPr lang="en-GB" dirty="0">
              <a:solidFill>
                <a:srgbClr val="0070C0"/>
              </a:solidFill>
            </a:endParaRPr>
          </a:p>
          <a:p>
            <a:pPr marL="0" indent="0" algn="ctr">
              <a:buNone/>
            </a:pPr>
            <a:r>
              <a:rPr lang="en-GB" i="1" dirty="0" smtClean="0">
                <a:solidFill>
                  <a:srgbClr val="0070C0"/>
                </a:solidFill>
              </a:rPr>
              <a:t>…</a:t>
            </a:r>
            <a:r>
              <a:rPr lang="en-GB" i="1" dirty="0">
                <a:solidFill>
                  <a:srgbClr val="0070C0"/>
                </a:solidFill>
              </a:rPr>
              <a:t>the family, as the fundamental group in society and the natural environment for the growth and well-being of all its members and particularly children, should be afforded the necessary protection and assistance so that it can fully assume its responsibilities within the </a:t>
            </a:r>
            <a:r>
              <a:rPr lang="en-GB" i="1" dirty="0" smtClean="0">
                <a:solidFill>
                  <a:srgbClr val="0070C0"/>
                </a:solidFill>
              </a:rPr>
              <a:t>community…</a:t>
            </a:r>
          </a:p>
          <a:p>
            <a:pPr marL="0" indent="0" algn="ctr">
              <a:buNone/>
            </a:pPr>
            <a:r>
              <a:rPr lang="en-GB" i="1" dirty="0">
                <a:solidFill>
                  <a:srgbClr val="0070C0"/>
                </a:solidFill>
              </a:rPr>
              <a:t>…that the child, for the full and harmonious development of his or her personality, should grow up in a family environment, in an atmosphere of happiness, love and understanding.</a:t>
            </a:r>
          </a:p>
        </p:txBody>
      </p:sp>
    </p:spTree>
    <p:extLst>
      <p:ext uri="{BB962C8B-B14F-4D97-AF65-F5344CB8AC3E}">
        <p14:creationId xmlns:p14="http://schemas.microsoft.com/office/powerpoint/2010/main" val="354721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0070C0"/>
                </a:solidFill>
              </a:rPr>
              <a:t>Child poverty, welfare reform and families</a:t>
            </a:r>
            <a:endParaRPr lang="en-GB" dirty="0">
              <a:solidFill>
                <a:srgbClr val="0070C0"/>
              </a:solidFill>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165401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74" y="211121"/>
            <a:ext cx="10515600" cy="626277"/>
          </a:xfrm>
        </p:spPr>
        <p:txBody>
          <a:bodyPr>
            <a:normAutofit fontScale="90000"/>
          </a:bodyPr>
          <a:lstStyle/>
          <a:p>
            <a:r>
              <a:rPr lang="en-GB" dirty="0">
                <a:solidFill>
                  <a:srgbClr val="4368B0"/>
                </a:solidFill>
              </a:rPr>
              <a:t>Austerity </a:t>
            </a:r>
            <a:r>
              <a:rPr lang="en-GB" dirty="0" smtClean="0">
                <a:solidFill>
                  <a:srgbClr val="4368B0"/>
                </a:solidFill>
              </a:rPr>
              <a:t>and welfare reform – UK level</a:t>
            </a:r>
            <a:endParaRPr lang="en-GB" dirty="0"/>
          </a:p>
        </p:txBody>
      </p:sp>
      <p:sp>
        <p:nvSpPr>
          <p:cNvPr id="3" name="Content Placeholder 2"/>
          <p:cNvSpPr>
            <a:spLocks noGrp="1"/>
          </p:cNvSpPr>
          <p:nvPr>
            <p:ph idx="1"/>
          </p:nvPr>
        </p:nvSpPr>
        <p:spPr>
          <a:xfrm>
            <a:off x="838200" y="943275"/>
            <a:ext cx="10515600" cy="5544151"/>
          </a:xfrm>
        </p:spPr>
        <p:txBody>
          <a:bodyPr>
            <a:normAutofit fontScale="77500" lnSpcReduction="20000"/>
          </a:bodyPr>
          <a:lstStyle/>
          <a:p>
            <a:r>
              <a:rPr lang="en-GB" sz="3600" dirty="0">
                <a:solidFill>
                  <a:srgbClr val="4368B0"/>
                </a:solidFill>
                <a:latin typeface="+mj-lt"/>
                <a:ea typeface="+mj-ea"/>
                <a:cs typeface="+mj-cs"/>
              </a:rPr>
              <a:t>Couple families with dependent children in Scotland losing an average of more than £1,400 a year, and lone parent families around £1,800 a year. </a:t>
            </a:r>
          </a:p>
          <a:p>
            <a:r>
              <a:rPr lang="en-GB" sz="3600" dirty="0">
                <a:solidFill>
                  <a:srgbClr val="4368B0"/>
                </a:solidFill>
                <a:latin typeface="+mj-lt"/>
                <a:ea typeface="+mj-ea"/>
                <a:cs typeface="+mj-cs"/>
              </a:rPr>
              <a:t>Tax credits cuts (only a few):</a:t>
            </a:r>
          </a:p>
          <a:p>
            <a:pPr lvl="1"/>
            <a:r>
              <a:rPr lang="en-GB" sz="3400" dirty="0">
                <a:solidFill>
                  <a:srgbClr val="4368B0"/>
                </a:solidFill>
                <a:latin typeface="+mj-lt"/>
                <a:ea typeface="+mj-ea"/>
                <a:cs typeface="+mj-cs"/>
              </a:rPr>
              <a:t>Family element removed  (April </a:t>
            </a:r>
            <a:r>
              <a:rPr lang="en-GB" sz="3400" dirty="0" smtClean="0">
                <a:solidFill>
                  <a:srgbClr val="4368B0"/>
                </a:solidFill>
                <a:latin typeface="+mj-lt"/>
                <a:ea typeface="+mj-ea"/>
                <a:cs typeface="+mj-cs"/>
              </a:rPr>
              <a:t>2017 - losing </a:t>
            </a:r>
            <a:r>
              <a:rPr lang="en-GB" sz="3400" dirty="0">
                <a:solidFill>
                  <a:srgbClr val="4368B0"/>
                </a:solidFill>
                <a:latin typeface="+mj-lt"/>
                <a:ea typeface="+mj-ea"/>
                <a:cs typeface="+mj-cs"/>
              </a:rPr>
              <a:t>up to £545) </a:t>
            </a:r>
          </a:p>
          <a:p>
            <a:pPr lvl="1"/>
            <a:r>
              <a:rPr lang="en-GB" sz="3400" dirty="0">
                <a:solidFill>
                  <a:srgbClr val="4368B0"/>
                </a:solidFill>
                <a:latin typeface="+mj-lt"/>
                <a:ea typeface="+mj-ea"/>
                <a:cs typeface="+mj-cs"/>
              </a:rPr>
              <a:t>Two child limit  (April 2017 - losing up </a:t>
            </a:r>
            <a:r>
              <a:rPr lang="en-GB" sz="3400" dirty="0" smtClean="0">
                <a:solidFill>
                  <a:srgbClr val="4368B0"/>
                </a:solidFill>
                <a:latin typeface="+mj-lt"/>
                <a:ea typeface="+mj-ea"/>
                <a:cs typeface="+mj-cs"/>
              </a:rPr>
              <a:t>to £</a:t>
            </a:r>
            <a:r>
              <a:rPr lang="en-GB" sz="3400" dirty="0">
                <a:solidFill>
                  <a:srgbClr val="4368B0"/>
                </a:solidFill>
                <a:latin typeface="+mj-lt"/>
                <a:ea typeface="+mj-ea"/>
                <a:cs typeface="+mj-cs"/>
              </a:rPr>
              <a:t>2,780 per child a year)</a:t>
            </a:r>
          </a:p>
          <a:p>
            <a:pPr lvl="1"/>
            <a:r>
              <a:rPr lang="en-GB" sz="3400" dirty="0">
                <a:solidFill>
                  <a:srgbClr val="4368B0"/>
                </a:solidFill>
                <a:latin typeface="+mj-lt"/>
                <a:ea typeface="+mj-ea"/>
                <a:cs typeface="+mj-cs"/>
              </a:rPr>
              <a:t>Reduction in income increase disregard  (April 2017 £5,000 to £</a:t>
            </a:r>
            <a:r>
              <a:rPr lang="en-GB" sz="3400" dirty="0" smtClean="0">
                <a:solidFill>
                  <a:srgbClr val="4368B0"/>
                </a:solidFill>
                <a:latin typeface="+mj-lt"/>
                <a:ea typeface="+mj-ea"/>
                <a:cs typeface="+mj-cs"/>
              </a:rPr>
              <a:t>2,500)</a:t>
            </a:r>
            <a:endParaRPr lang="en-GB" sz="3400" dirty="0">
              <a:solidFill>
                <a:srgbClr val="4368B0"/>
              </a:solidFill>
              <a:latin typeface="+mj-lt"/>
              <a:ea typeface="+mj-ea"/>
              <a:cs typeface="+mj-cs"/>
            </a:endParaRPr>
          </a:p>
          <a:p>
            <a:pPr lvl="1"/>
            <a:r>
              <a:rPr lang="en-GB" sz="3400" dirty="0">
                <a:solidFill>
                  <a:srgbClr val="4368B0"/>
                </a:solidFill>
                <a:latin typeface="+mj-lt"/>
                <a:ea typeface="+mj-ea"/>
                <a:cs typeface="+mj-cs"/>
              </a:rPr>
              <a:t>Minimum hours worked (April </a:t>
            </a:r>
            <a:r>
              <a:rPr lang="en-GB" sz="3400" dirty="0" smtClean="0">
                <a:solidFill>
                  <a:srgbClr val="4368B0"/>
                </a:solidFill>
                <a:latin typeface="+mj-lt"/>
                <a:ea typeface="+mj-ea"/>
                <a:cs typeface="+mj-cs"/>
              </a:rPr>
              <a:t>2012)</a:t>
            </a:r>
            <a:endParaRPr lang="en-GB" sz="3400" dirty="0">
              <a:solidFill>
                <a:srgbClr val="4368B0"/>
              </a:solidFill>
              <a:latin typeface="+mj-lt"/>
              <a:ea typeface="+mj-ea"/>
              <a:cs typeface="+mj-cs"/>
            </a:endParaRPr>
          </a:p>
          <a:p>
            <a:pPr lvl="1"/>
            <a:r>
              <a:rPr lang="en-GB" sz="3400" dirty="0">
                <a:solidFill>
                  <a:srgbClr val="4368B0"/>
                </a:solidFill>
                <a:latin typeface="+mj-lt"/>
                <a:ea typeface="+mj-ea"/>
                <a:cs typeface="+mj-cs"/>
              </a:rPr>
              <a:t>Childcare costs (April 2012)</a:t>
            </a:r>
          </a:p>
          <a:p>
            <a:pPr lvl="1"/>
            <a:r>
              <a:rPr lang="en-GB" sz="3400" dirty="0">
                <a:solidFill>
                  <a:srgbClr val="4368B0"/>
                </a:solidFill>
                <a:latin typeface="+mj-lt"/>
                <a:ea typeface="+mj-ea"/>
                <a:cs typeface="+mj-cs"/>
              </a:rPr>
              <a:t>Backdating (April 2012)</a:t>
            </a:r>
          </a:p>
          <a:p>
            <a:r>
              <a:rPr lang="en-GB" sz="3600" dirty="0">
                <a:solidFill>
                  <a:srgbClr val="4368B0"/>
                </a:solidFill>
                <a:latin typeface="+mj-lt"/>
                <a:ea typeface="+mj-ea"/>
                <a:cs typeface="+mj-cs"/>
              </a:rPr>
              <a:t>Universal credit – lots!</a:t>
            </a:r>
          </a:p>
          <a:p>
            <a:r>
              <a:rPr lang="en-GB" sz="3600" dirty="0">
                <a:solidFill>
                  <a:srgbClr val="4368B0"/>
                </a:solidFill>
                <a:latin typeface="+mj-lt"/>
                <a:ea typeface="+mj-ea"/>
                <a:cs typeface="+mj-cs"/>
              </a:rPr>
              <a:t>While 9 out of 10 families with children were eligible for tax credits in 2010, and 6 out of 10 in 2015, only 5 out of 10 families with children will be eligible for universal credit by the time it is fully rolled out</a:t>
            </a:r>
            <a:r>
              <a:rPr lang="en-GB" sz="3600" dirty="0" smtClean="0">
                <a:solidFill>
                  <a:srgbClr val="4368B0"/>
                </a:solidFill>
                <a:latin typeface="+mj-lt"/>
                <a:ea typeface="+mj-ea"/>
                <a:cs typeface="+mj-cs"/>
              </a:rPr>
              <a:t>.</a:t>
            </a:r>
            <a:endParaRPr lang="en-GB" dirty="0" smtClean="0"/>
          </a:p>
          <a:p>
            <a:endParaRPr lang="en-GB" dirty="0"/>
          </a:p>
        </p:txBody>
      </p:sp>
      <p:sp>
        <p:nvSpPr>
          <p:cNvPr id="4" name="Rectangle 3"/>
          <p:cNvSpPr/>
          <p:nvPr/>
        </p:nvSpPr>
        <p:spPr>
          <a:xfrm>
            <a:off x="283946" y="6448926"/>
            <a:ext cx="11829448" cy="276999"/>
          </a:xfrm>
          <a:prstGeom prst="rect">
            <a:avLst/>
          </a:prstGeom>
        </p:spPr>
        <p:txBody>
          <a:bodyPr wrap="square">
            <a:spAutoFit/>
          </a:bodyPr>
          <a:lstStyle/>
          <a:p>
            <a:r>
              <a:rPr lang="en-GB" sz="1200" dirty="0">
                <a:hlinkClick r:id="rId3"/>
              </a:rPr>
              <a:t>http://www.cpag.org.uk/sites/default/files/CPAG-Scot-factsheet-EWS-welfare-reform%28May17%29.pdf</a:t>
            </a:r>
            <a:r>
              <a:rPr lang="en-GB" sz="1200" dirty="0"/>
              <a:t> </a:t>
            </a:r>
            <a:endParaRPr lang="en-GB" sz="1200" dirty="0">
              <a:solidFill>
                <a:srgbClr val="0070C0"/>
              </a:solidFill>
            </a:endParaRPr>
          </a:p>
        </p:txBody>
      </p:sp>
    </p:spTree>
    <p:extLst>
      <p:ext uri="{BB962C8B-B14F-4D97-AF65-F5344CB8AC3E}">
        <p14:creationId xmlns:p14="http://schemas.microsoft.com/office/powerpoint/2010/main" val="294933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8596668" cy="801950"/>
          </a:xfrm>
        </p:spPr>
        <p:txBody>
          <a:bodyPr>
            <a:normAutofit fontScale="90000"/>
          </a:bodyPr>
          <a:lstStyle/>
          <a:p>
            <a:r>
              <a:rPr lang="en-GB" dirty="0">
                <a:solidFill>
                  <a:srgbClr val="4368B0"/>
                </a:solidFill>
              </a:rPr>
              <a:t>Child Poverty Act 2017 </a:t>
            </a:r>
            <a:r>
              <a:rPr lang="en-GB" dirty="0" smtClean="0"/>
              <a:t> </a:t>
            </a:r>
            <a:r>
              <a:rPr lang="en-GB" dirty="0">
                <a:solidFill>
                  <a:srgbClr val="4368B0"/>
                </a:solidFill>
              </a:rPr>
              <a:t>– Delivery Plans</a:t>
            </a:r>
          </a:p>
        </p:txBody>
      </p:sp>
      <p:sp>
        <p:nvSpPr>
          <p:cNvPr id="3" name="Content Placeholder 2"/>
          <p:cNvSpPr>
            <a:spLocks noGrp="1"/>
          </p:cNvSpPr>
          <p:nvPr>
            <p:ph idx="1"/>
          </p:nvPr>
        </p:nvSpPr>
        <p:spPr>
          <a:xfrm>
            <a:off x="417250" y="719091"/>
            <a:ext cx="11041625" cy="6010183"/>
          </a:xfrm>
        </p:spPr>
        <p:txBody>
          <a:bodyPr>
            <a:normAutofit fontScale="92500" lnSpcReduction="10000"/>
          </a:bodyPr>
          <a:lstStyle/>
          <a:p>
            <a:endParaRPr lang="en-GB" sz="2100" dirty="0" smtClean="0">
              <a:solidFill>
                <a:srgbClr val="0070C0"/>
              </a:solidFill>
            </a:endParaRPr>
          </a:p>
          <a:p>
            <a:r>
              <a:rPr lang="en-GB" sz="2100" dirty="0">
                <a:solidFill>
                  <a:srgbClr val="0070C0"/>
                </a:solidFill>
              </a:rPr>
              <a:t>The Act requires the Scottish Government to produce three Delivery Plans over the period to March </a:t>
            </a:r>
            <a:r>
              <a:rPr lang="en-GB" sz="2100" dirty="0" smtClean="0">
                <a:solidFill>
                  <a:srgbClr val="0070C0"/>
                </a:solidFill>
              </a:rPr>
              <a:t>2031</a:t>
            </a:r>
          </a:p>
          <a:p>
            <a:r>
              <a:rPr lang="en-GB" sz="2100" dirty="0" smtClean="0">
                <a:solidFill>
                  <a:srgbClr val="0070C0"/>
                </a:solidFill>
              </a:rPr>
              <a:t>In </a:t>
            </a:r>
            <a:r>
              <a:rPr lang="en-GB" sz="2100" dirty="0">
                <a:solidFill>
                  <a:srgbClr val="0070C0"/>
                </a:solidFill>
              </a:rPr>
              <a:t>preparing a delivery plan, the Scottish Ministers must, in particular, consider what (if any) measures they ought to take in relation to— </a:t>
            </a:r>
          </a:p>
          <a:p>
            <a:pPr lvl="1"/>
            <a:r>
              <a:rPr lang="en-GB" sz="1900" dirty="0">
                <a:solidFill>
                  <a:srgbClr val="0070C0"/>
                </a:solidFill>
              </a:rPr>
              <a:t>the provision of financial support for children and </a:t>
            </a:r>
            <a:r>
              <a:rPr lang="en-GB" sz="1900" dirty="0" smtClean="0">
                <a:solidFill>
                  <a:srgbClr val="0070C0"/>
                </a:solidFill>
              </a:rPr>
              <a:t>parents </a:t>
            </a:r>
            <a:endParaRPr lang="en-GB" sz="1900" dirty="0">
              <a:solidFill>
                <a:srgbClr val="0070C0"/>
              </a:solidFill>
            </a:endParaRPr>
          </a:p>
          <a:p>
            <a:pPr lvl="1"/>
            <a:r>
              <a:rPr lang="en-GB" sz="1900" dirty="0">
                <a:solidFill>
                  <a:srgbClr val="0070C0"/>
                </a:solidFill>
              </a:rPr>
              <a:t>supporting local authorities to consider the automatic payment of benefits and support, </a:t>
            </a:r>
          </a:p>
          <a:p>
            <a:pPr lvl="1"/>
            <a:r>
              <a:rPr lang="en-GB" sz="1900" dirty="0">
                <a:solidFill>
                  <a:srgbClr val="0070C0"/>
                </a:solidFill>
              </a:rPr>
              <a:t>the provision and accessibility of information, advice and assistance to parents in relation to— </a:t>
            </a:r>
          </a:p>
          <a:p>
            <a:pPr lvl="2"/>
            <a:r>
              <a:rPr lang="en-GB" sz="1700" dirty="0">
                <a:solidFill>
                  <a:srgbClr val="0070C0"/>
                </a:solidFill>
              </a:rPr>
              <a:t>social security </a:t>
            </a:r>
            <a:r>
              <a:rPr lang="en-GB" sz="1700" dirty="0" smtClean="0">
                <a:solidFill>
                  <a:srgbClr val="0070C0"/>
                </a:solidFill>
              </a:rPr>
              <a:t>matters </a:t>
            </a:r>
            <a:endParaRPr lang="en-GB" sz="1700" dirty="0">
              <a:solidFill>
                <a:srgbClr val="0070C0"/>
              </a:solidFill>
            </a:endParaRPr>
          </a:p>
          <a:p>
            <a:pPr lvl="2"/>
            <a:r>
              <a:rPr lang="en-GB" sz="1700" dirty="0">
                <a:solidFill>
                  <a:srgbClr val="0070C0"/>
                </a:solidFill>
              </a:rPr>
              <a:t>income </a:t>
            </a:r>
            <a:r>
              <a:rPr lang="en-GB" sz="1700" dirty="0" smtClean="0">
                <a:solidFill>
                  <a:srgbClr val="0070C0"/>
                </a:solidFill>
              </a:rPr>
              <a:t>maximisation </a:t>
            </a:r>
            <a:endParaRPr lang="en-GB" sz="1700" dirty="0">
              <a:solidFill>
                <a:srgbClr val="0070C0"/>
              </a:solidFill>
            </a:endParaRPr>
          </a:p>
          <a:p>
            <a:pPr lvl="2"/>
            <a:r>
              <a:rPr lang="en-GB" sz="1700" dirty="0">
                <a:solidFill>
                  <a:srgbClr val="0070C0"/>
                </a:solidFill>
              </a:rPr>
              <a:t>financial </a:t>
            </a:r>
            <a:r>
              <a:rPr lang="en-GB" sz="1700" dirty="0" smtClean="0">
                <a:solidFill>
                  <a:srgbClr val="0070C0"/>
                </a:solidFill>
              </a:rPr>
              <a:t>support </a:t>
            </a:r>
            <a:endParaRPr lang="en-GB" sz="1700" dirty="0">
              <a:solidFill>
                <a:srgbClr val="0070C0"/>
              </a:solidFill>
            </a:endParaRPr>
          </a:p>
          <a:p>
            <a:pPr lvl="1"/>
            <a:r>
              <a:rPr lang="en-GB" sz="1900" dirty="0" smtClean="0">
                <a:solidFill>
                  <a:srgbClr val="0070C0"/>
                </a:solidFill>
              </a:rPr>
              <a:t>education </a:t>
            </a:r>
            <a:endParaRPr lang="en-GB" sz="1900" dirty="0">
              <a:solidFill>
                <a:srgbClr val="0070C0"/>
              </a:solidFill>
            </a:endParaRPr>
          </a:p>
          <a:p>
            <a:pPr lvl="1"/>
            <a:r>
              <a:rPr lang="en-GB" sz="1900" dirty="0">
                <a:solidFill>
                  <a:srgbClr val="0070C0"/>
                </a:solidFill>
              </a:rPr>
              <a:t>the availability and affordability of </a:t>
            </a:r>
            <a:r>
              <a:rPr lang="en-GB" sz="1900" dirty="0" smtClean="0">
                <a:solidFill>
                  <a:srgbClr val="0070C0"/>
                </a:solidFill>
              </a:rPr>
              <a:t>housing </a:t>
            </a:r>
            <a:endParaRPr lang="en-GB" sz="1900" dirty="0">
              <a:solidFill>
                <a:srgbClr val="0070C0"/>
              </a:solidFill>
            </a:endParaRPr>
          </a:p>
          <a:p>
            <a:pPr lvl="1"/>
            <a:r>
              <a:rPr lang="en-GB" sz="1900" dirty="0">
                <a:solidFill>
                  <a:srgbClr val="0070C0"/>
                </a:solidFill>
              </a:rPr>
              <a:t>the availability and affordability of </a:t>
            </a:r>
            <a:r>
              <a:rPr lang="en-GB" sz="1900" dirty="0" smtClean="0">
                <a:solidFill>
                  <a:srgbClr val="0070C0"/>
                </a:solidFill>
              </a:rPr>
              <a:t>childcare </a:t>
            </a:r>
            <a:endParaRPr lang="en-GB" sz="1900" dirty="0">
              <a:solidFill>
                <a:srgbClr val="0070C0"/>
              </a:solidFill>
            </a:endParaRPr>
          </a:p>
          <a:p>
            <a:pPr lvl="1"/>
            <a:r>
              <a:rPr lang="en-GB" sz="1900" dirty="0">
                <a:solidFill>
                  <a:srgbClr val="0070C0"/>
                </a:solidFill>
              </a:rPr>
              <a:t>the facilitation of the employment, and of the development of the skills, of </a:t>
            </a:r>
            <a:r>
              <a:rPr lang="en-GB" sz="1900" dirty="0" smtClean="0">
                <a:solidFill>
                  <a:srgbClr val="0070C0"/>
                </a:solidFill>
              </a:rPr>
              <a:t>parents </a:t>
            </a:r>
            <a:endParaRPr lang="en-GB" sz="1900" dirty="0">
              <a:solidFill>
                <a:srgbClr val="0070C0"/>
              </a:solidFill>
            </a:endParaRPr>
          </a:p>
          <a:p>
            <a:pPr lvl="1"/>
            <a:r>
              <a:rPr lang="en-GB" sz="1900" dirty="0">
                <a:solidFill>
                  <a:srgbClr val="0070C0"/>
                </a:solidFill>
              </a:rPr>
              <a:t>physical and mental </a:t>
            </a:r>
            <a:r>
              <a:rPr lang="en-GB" sz="1900" dirty="0" smtClean="0">
                <a:solidFill>
                  <a:srgbClr val="0070C0"/>
                </a:solidFill>
              </a:rPr>
              <a:t>health </a:t>
            </a:r>
          </a:p>
          <a:p>
            <a:pPr lvl="1"/>
            <a:r>
              <a:rPr lang="en-GB" sz="1900" dirty="0">
                <a:solidFill>
                  <a:srgbClr val="0070C0"/>
                </a:solidFill>
              </a:rPr>
              <a:t>c</a:t>
            </a:r>
            <a:r>
              <a:rPr lang="en-GB" sz="1900" dirty="0" smtClean="0">
                <a:solidFill>
                  <a:srgbClr val="0070C0"/>
                </a:solidFill>
              </a:rPr>
              <a:t>hildren living in single-parent households</a:t>
            </a:r>
          </a:p>
          <a:p>
            <a:pPr lvl="1"/>
            <a:r>
              <a:rPr lang="en-GB" sz="1900" dirty="0">
                <a:solidFill>
                  <a:srgbClr val="0070C0"/>
                </a:solidFill>
              </a:rPr>
              <a:t>consulting, amongst others, such persons and organisations working with </a:t>
            </a:r>
            <a:r>
              <a:rPr lang="en-GB" sz="1900" dirty="0" smtClean="0">
                <a:solidFill>
                  <a:srgbClr val="0070C0"/>
                </a:solidFill>
              </a:rPr>
              <a:t>or representing </a:t>
            </a:r>
            <a:r>
              <a:rPr lang="en-GB" sz="1900" dirty="0">
                <a:solidFill>
                  <a:srgbClr val="0070C0"/>
                </a:solidFill>
              </a:rPr>
              <a:t>parents.</a:t>
            </a:r>
          </a:p>
          <a:p>
            <a:pPr lvl="0"/>
            <a:r>
              <a:rPr lang="en-GB" sz="2100" dirty="0" smtClean="0">
                <a:solidFill>
                  <a:srgbClr val="0070C0"/>
                </a:solidFill>
              </a:rPr>
              <a:t>A </a:t>
            </a:r>
            <a:r>
              <a:rPr lang="en-GB" sz="2100" dirty="0">
                <a:solidFill>
                  <a:srgbClr val="0070C0"/>
                </a:solidFill>
              </a:rPr>
              <a:t>delivery plan must, in particular, set out whether, during the period of the plan for the purpose of meeting the child poverty targets, the Scottish Ministers intend to bring forward legislation to exercise the power provided for in section 24 of the Scotland Act 2016 (discretionary payments: top-up of reserved benefits</a:t>
            </a:r>
            <a:r>
              <a:rPr lang="en-GB" sz="2100" dirty="0" smtClean="0">
                <a:solidFill>
                  <a:srgbClr val="0070C0"/>
                </a:solidFill>
              </a:rPr>
              <a:t>)</a:t>
            </a:r>
            <a:endParaRPr lang="en-GB" sz="2100" dirty="0">
              <a:solidFill>
                <a:srgbClr val="0070C0"/>
              </a:solidFill>
            </a:endParaRPr>
          </a:p>
        </p:txBody>
      </p:sp>
    </p:spTree>
    <p:extLst>
      <p:ext uri="{BB962C8B-B14F-4D97-AF65-F5344CB8AC3E}">
        <p14:creationId xmlns:p14="http://schemas.microsoft.com/office/powerpoint/2010/main" val="189386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fade">
                                      <p:cBhvr>
                                        <p:cTn id="62" dur="500"/>
                                        <p:tgtEl>
                                          <p:spTgt spid="3">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fade">
                                      <p:cBhvr>
                                        <p:cTn id="67" dur="500"/>
                                        <p:tgtEl>
                                          <p:spTgt spid="3">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6" end="16"/>
                                            </p:txEl>
                                          </p:spTgt>
                                        </p:tgtEl>
                                        <p:attrNameLst>
                                          <p:attrName>style.visibility</p:attrName>
                                        </p:attrNameLst>
                                      </p:cBhvr>
                                      <p:to>
                                        <p:strVal val="visible"/>
                                      </p:to>
                                    </p:set>
                                    <p:animEffect transition="in" filter="fade">
                                      <p:cBhvr>
                                        <p:cTn id="7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96" y="172621"/>
            <a:ext cx="11304344" cy="701586"/>
          </a:xfrm>
        </p:spPr>
        <p:txBody>
          <a:bodyPr>
            <a:noAutofit/>
          </a:bodyPr>
          <a:lstStyle/>
          <a:p>
            <a:r>
              <a:rPr lang="en-GB" sz="3700" dirty="0" smtClean="0">
                <a:solidFill>
                  <a:srgbClr val="0070C0"/>
                </a:solidFill>
              </a:rPr>
              <a:t>First Child </a:t>
            </a:r>
            <a:r>
              <a:rPr lang="en-GB" sz="3700" dirty="0">
                <a:solidFill>
                  <a:srgbClr val="0070C0"/>
                </a:solidFill>
              </a:rPr>
              <a:t>P</a:t>
            </a:r>
            <a:r>
              <a:rPr lang="en-GB" sz="3700" dirty="0" smtClean="0">
                <a:solidFill>
                  <a:srgbClr val="0070C0"/>
                </a:solidFill>
              </a:rPr>
              <a:t>overty </a:t>
            </a:r>
            <a:r>
              <a:rPr lang="en-GB" sz="3700" dirty="0">
                <a:solidFill>
                  <a:srgbClr val="0070C0"/>
                </a:solidFill>
              </a:rPr>
              <a:t>D</a:t>
            </a:r>
            <a:r>
              <a:rPr lang="en-GB" sz="3700" dirty="0" smtClean="0">
                <a:solidFill>
                  <a:srgbClr val="0070C0"/>
                </a:solidFill>
              </a:rPr>
              <a:t>elivery Plan (Every child every chance)</a:t>
            </a:r>
            <a:endParaRPr lang="en-GB" sz="3700" dirty="0">
              <a:solidFill>
                <a:srgbClr val="0070C0"/>
              </a:solidFill>
            </a:endParaRPr>
          </a:p>
        </p:txBody>
      </p:sp>
      <p:sp>
        <p:nvSpPr>
          <p:cNvPr id="3" name="Content Placeholder 2"/>
          <p:cNvSpPr>
            <a:spLocks noGrp="1"/>
          </p:cNvSpPr>
          <p:nvPr>
            <p:ph idx="1"/>
          </p:nvPr>
        </p:nvSpPr>
        <p:spPr>
          <a:xfrm>
            <a:off x="418699" y="1073217"/>
            <a:ext cx="10935101" cy="5471962"/>
          </a:xfrm>
        </p:spPr>
        <p:txBody>
          <a:bodyPr/>
          <a:lstStyle/>
          <a:p>
            <a:r>
              <a:rPr lang="en-GB" dirty="0" smtClean="0">
                <a:solidFill>
                  <a:srgbClr val="0070C0"/>
                </a:solidFill>
              </a:rPr>
              <a:t>Published </a:t>
            </a:r>
            <a:r>
              <a:rPr lang="en-GB" dirty="0">
                <a:solidFill>
                  <a:srgbClr val="0070C0"/>
                </a:solidFill>
              </a:rPr>
              <a:t>29th March </a:t>
            </a:r>
            <a:r>
              <a:rPr lang="en-GB" dirty="0" smtClean="0">
                <a:solidFill>
                  <a:srgbClr val="0070C0"/>
                </a:solidFill>
              </a:rPr>
              <a:t>2018:</a:t>
            </a:r>
          </a:p>
          <a:p>
            <a:pPr lvl="1"/>
            <a:r>
              <a:rPr lang="en-GB" dirty="0" smtClean="0">
                <a:solidFill>
                  <a:srgbClr val="0070C0"/>
                </a:solidFill>
              </a:rPr>
              <a:t>Family income supplement</a:t>
            </a:r>
          </a:p>
          <a:p>
            <a:pPr lvl="1"/>
            <a:r>
              <a:rPr lang="en-GB" dirty="0" smtClean="0">
                <a:solidFill>
                  <a:srgbClr val="0070C0"/>
                </a:solidFill>
              </a:rPr>
              <a:t>Minimum payment for </a:t>
            </a:r>
            <a:r>
              <a:rPr lang="en-GB" dirty="0">
                <a:solidFill>
                  <a:srgbClr val="0070C0"/>
                </a:solidFill>
              </a:rPr>
              <a:t>the School Clothing Grant </a:t>
            </a:r>
            <a:endParaRPr lang="en-GB" dirty="0" smtClean="0">
              <a:solidFill>
                <a:srgbClr val="0070C0"/>
              </a:solidFill>
            </a:endParaRPr>
          </a:p>
          <a:p>
            <a:pPr lvl="1"/>
            <a:r>
              <a:rPr lang="en-GB" dirty="0">
                <a:solidFill>
                  <a:srgbClr val="0070C0"/>
                </a:solidFill>
              </a:rPr>
              <a:t>£1 million on </a:t>
            </a:r>
            <a:r>
              <a:rPr lang="en-GB" dirty="0" smtClean="0">
                <a:solidFill>
                  <a:srgbClr val="0070C0"/>
                </a:solidFill>
              </a:rPr>
              <a:t>food insecurity during </a:t>
            </a:r>
            <a:r>
              <a:rPr lang="en-GB" dirty="0">
                <a:solidFill>
                  <a:srgbClr val="0070C0"/>
                </a:solidFill>
              </a:rPr>
              <a:t>school </a:t>
            </a:r>
            <a:r>
              <a:rPr lang="en-GB" dirty="0" smtClean="0">
                <a:solidFill>
                  <a:srgbClr val="0070C0"/>
                </a:solidFill>
              </a:rPr>
              <a:t>holidays</a:t>
            </a:r>
          </a:p>
          <a:p>
            <a:pPr lvl="1"/>
            <a:r>
              <a:rPr lang="en-GB" dirty="0" smtClean="0">
                <a:solidFill>
                  <a:srgbClr val="0070C0"/>
                </a:solidFill>
              </a:rPr>
              <a:t>New </a:t>
            </a:r>
            <a:r>
              <a:rPr lang="en-GB" dirty="0">
                <a:solidFill>
                  <a:srgbClr val="0070C0"/>
                </a:solidFill>
              </a:rPr>
              <a:t>support for childcare after school and in the holidays</a:t>
            </a:r>
            <a:r>
              <a:rPr lang="en-GB" dirty="0" smtClean="0"/>
              <a:t>.</a:t>
            </a:r>
          </a:p>
          <a:p>
            <a:pPr lvl="1"/>
            <a:r>
              <a:rPr lang="en-GB" dirty="0">
                <a:solidFill>
                  <a:srgbClr val="0070C0"/>
                </a:solidFill>
              </a:rPr>
              <a:t>Financial Health Check </a:t>
            </a:r>
            <a:r>
              <a:rPr lang="en-GB" dirty="0" smtClean="0">
                <a:solidFill>
                  <a:srgbClr val="0070C0"/>
                </a:solidFill>
              </a:rPr>
              <a:t>service</a:t>
            </a:r>
          </a:p>
          <a:p>
            <a:pPr lvl="1"/>
            <a:r>
              <a:rPr lang="en-GB" dirty="0" smtClean="0">
                <a:solidFill>
                  <a:srgbClr val="0070C0"/>
                </a:solidFill>
              </a:rPr>
              <a:t>Grow </a:t>
            </a:r>
            <a:r>
              <a:rPr lang="en-GB" dirty="0">
                <a:solidFill>
                  <a:srgbClr val="0070C0"/>
                </a:solidFill>
              </a:rPr>
              <a:t>the affordable credit </a:t>
            </a:r>
            <a:r>
              <a:rPr lang="en-GB" dirty="0" smtClean="0">
                <a:solidFill>
                  <a:srgbClr val="0070C0"/>
                </a:solidFill>
              </a:rPr>
              <a:t>sector</a:t>
            </a:r>
          </a:p>
          <a:p>
            <a:pPr lvl="1"/>
            <a:r>
              <a:rPr lang="en-GB" dirty="0" smtClean="0">
                <a:solidFill>
                  <a:srgbClr val="0070C0"/>
                </a:solidFill>
              </a:rPr>
              <a:t>Best </a:t>
            </a:r>
            <a:r>
              <a:rPr lang="en-GB" dirty="0">
                <a:solidFill>
                  <a:srgbClr val="0070C0"/>
                </a:solidFill>
              </a:rPr>
              <a:t>Start Grant</a:t>
            </a:r>
            <a:r>
              <a:rPr lang="en-GB" dirty="0" smtClean="0">
                <a:solidFill>
                  <a:srgbClr val="0070C0"/>
                </a:solidFill>
              </a:rPr>
              <a:t>.</a:t>
            </a:r>
            <a:endParaRPr lang="en-GB" dirty="0">
              <a:solidFill>
                <a:srgbClr val="0070C0"/>
              </a:solidFill>
            </a:endParaRPr>
          </a:p>
          <a:p>
            <a:pPr lvl="1"/>
            <a:r>
              <a:rPr lang="en-GB" dirty="0" smtClean="0">
                <a:solidFill>
                  <a:srgbClr val="0070C0"/>
                </a:solidFill>
              </a:rPr>
              <a:t>Employment support for parents</a:t>
            </a:r>
          </a:p>
          <a:p>
            <a:pPr lvl="1"/>
            <a:r>
              <a:rPr lang="en-GB" dirty="0" smtClean="0">
                <a:solidFill>
                  <a:srgbClr val="0070C0"/>
                </a:solidFill>
              </a:rPr>
              <a:t>Tackling low pay</a:t>
            </a:r>
          </a:p>
          <a:p>
            <a:pPr lvl="1"/>
            <a:r>
              <a:rPr lang="en-GB" dirty="0" smtClean="0">
                <a:solidFill>
                  <a:srgbClr val="0070C0"/>
                </a:solidFill>
              </a:rPr>
              <a:t>Workplace equality and gender pay gap</a:t>
            </a:r>
          </a:p>
          <a:p>
            <a:pPr lvl="1"/>
            <a:r>
              <a:rPr lang="en-GB" dirty="0" smtClean="0">
                <a:solidFill>
                  <a:srgbClr val="0070C0"/>
                </a:solidFill>
              </a:rPr>
              <a:t>Help with fuel poverty and housing costs</a:t>
            </a:r>
          </a:p>
          <a:p>
            <a:pPr lvl="1"/>
            <a:r>
              <a:rPr lang="en-GB" dirty="0" smtClean="0">
                <a:solidFill>
                  <a:srgbClr val="0070C0"/>
                </a:solidFill>
              </a:rPr>
              <a:t>Help on income maximisation and the poverty premium</a:t>
            </a:r>
          </a:p>
          <a:p>
            <a:pPr lvl="1"/>
            <a:endParaRPr lang="en-GB" dirty="0" smtClean="0">
              <a:solidFill>
                <a:srgbClr val="0070C0"/>
              </a:solidFill>
            </a:endParaRPr>
          </a:p>
        </p:txBody>
      </p:sp>
      <p:sp>
        <p:nvSpPr>
          <p:cNvPr id="5" name="Rectangle 4"/>
          <p:cNvSpPr/>
          <p:nvPr/>
        </p:nvSpPr>
        <p:spPr>
          <a:xfrm>
            <a:off x="572157" y="6545179"/>
            <a:ext cx="3989105" cy="307777"/>
          </a:xfrm>
          <a:prstGeom prst="rect">
            <a:avLst/>
          </a:prstGeom>
        </p:spPr>
        <p:txBody>
          <a:bodyPr wrap="none">
            <a:spAutoFit/>
          </a:bodyPr>
          <a:lstStyle/>
          <a:p>
            <a:r>
              <a:rPr lang="en-GB" sz="1400" dirty="0">
                <a:hlinkClick r:id="rId3"/>
              </a:rPr>
              <a:t>http://</a:t>
            </a:r>
            <a:r>
              <a:rPr lang="en-GB" sz="1400" dirty="0" smtClean="0">
                <a:hlinkClick r:id="rId3"/>
              </a:rPr>
              <a:t>www.gov.scot/Resource/0053/00533606.pdf</a:t>
            </a:r>
            <a:r>
              <a:rPr lang="en-GB" sz="1400" dirty="0" smtClean="0"/>
              <a:t> </a:t>
            </a:r>
            <a:endParaRPr lang="en-GB" sz="1400" dirty="0"/>
          </a:p>
        </p:txBody>
      </p:sp>
    </p:spTree>
    <p:extLst>
      <p:ext uri="{BB962C8B-B14F-4D97-AF65-F5344CB8AC3E}">
        <p14:creationId xmlns:p14="http://schemas.microsoft.com/office/powerpoint/2010/main" val="1338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9759"/>
          </a:xfrm>
        </p:spPr>
        <p:txBody>
          <a:bodyPr>
            <a:normAutofit fontScale="90000"/>
          </a:bodyPr>
          <a:lstStyle/>
          <a:p>
            <a:r>
              <a:rPr lang="en-GB" dirty="0" smtClean="0">
                <a:solidFill>
                  <a:srgbClr val="0070C0"/>
                </a:solidFill>
              </a:rPr>
              <a:t>Conclusion</a:t>
            </a:r>
            <a:endParaRPr lang="en-GB" dirty="0">
              <a:solidFill>
                <a:srgbClr val="0070C0"/>
              </a:solidFill>
            </a:endParaRPr>
          </a:p>
        </p:txBody>
      </p:sp>
      <p:sp>
        <p:nvSpPr>
          <p:cNvPr id="3" name="Content Placeholder 2"/>
          <p:cNvSpPr>
            <a:spLocks noGrp="1"/>
          </p:cNvSpPr>
          <p:nvPr>
            <p:ph idx="1"/>
          </p:nvPr>
        </p:nvSpPr>
        <p:spPr>
          <a:xfrm>
            <a:off x="411982" y="1145512"/>
            <a:ext cx="10941818" cy="5194998"/>
          </a:xfrm>
        </p:spPr>
        <p:txBody>
          <a:bodyPr/>
          <a:lstStyle/>
          <a:p>
            <a:r>
              <a:rPr lang="en-GB" dirty="0">
                <a:solidFill>
                  <a:srgbClr val="4368B0"/>
                </a:solidFill>
              </a:rPr>
              <a:t>You can’t </a:t>
            </a:r>
            <a:r>
              <a:rPr lang="en-GB" dirty="0" smtClean="0">
                <a:solidFill>
                  <a:srgbClr val="4368B0"/>
                </a:solidFill>
              </a:rPr>
              <a:t>solve child poverty without increasing income and support to parents and families, similarly,</a:t>
            </a:r>
            <a:endParaRPr lang="en-GB" dirty="0">
              <a:solidFill>
                <a:srgbClr val="4368B0"/>
              </a:solidFill>
            </a:endParaRPr>
          </a:p>
          <a:p>
            <a:r>
              <a:rPr lang="en-GB" dirty="0">
                <a:solidFill>
                  <a:srgbClr val="4368B0"/>
                </a:solidFill>
              </a:rPr>
              <a:t>You </a:t>
            </a:r>
            <a:r>
              <a:rPr lang="en-GB" dirty="0" smtClean="0">
                <a:solidFill>
                  <a:srgbClr val="4368B0"/>
                </a:solidFill>
              </a:rPr>
              <a:t>can’t </a:t>
            </a:r>
            <a:r>
              <a:rPr lang="en-GB" dirty="0">
                <a:solidFill>
                  <a:srgbClr val="4368B0"/>
                </a:solidFill>
              </a:rPr>
              <a:t>fulfil children’s rights in isolation of their families</a:t>
            </a:r>
          </a:p>
        </p:txBody>
      </p:sp>
    </p:spTree>
    <p:extLst>
      <p:ext uri="{BB962C8B-B14F-4D97-AF65-F5344CB8AC3E}">
        <p14:creationId xmlns:p14="http://schemas.microsoft.com/office/powerpoint/2010/main" val="39750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65" y="609599"/>
            <a:ext cx="8596668" cy="2710649"/>
          </a:xfrm>
        </p:spPr>
        <p:txBody>
          <a:bodyPr>
            <a:normAutofit/>
          </a:bodyPr>
          <a:lstStyle/>
          <a:p>
            <a:pPr algn="ctr"/>
            <a:r>
              <a:rPr lang="en-GB" dirty="0" smtClean="0">
                <a:solidFill>
                  <a:srgbClr val="0070C0"/>
                </a:solidFill>
              </a:rPr>
              <a:t>Thank you for your attention.</a:t>
            </a:r>
            <a:br>
              <a:rPr lang="en-GB" dirty="0" smtClean="0">
                <a:solidFill>
                  <a:srgbClr val="0070C0"/>
                </a:solidFill>
              </a:rPr>
            </a:br>
            <a:r>
              <a:rPr lang="en-GB" dirty="0">
                <a:solidFill>
                  <a:srgbClr val="0070C0"/>
                </a:solidFill>
              </a:rPr>
              <a:t/>
            </a:r>
            <a:br>
              <a:rPr lang="en-GB" dirty="0">
                <a:solidFill>
                  <a:srgbClr val="0070C0"/>
                </a:solidFill>
              </a:rPr>
            </a:br>
            <a:r>
              <a:rPr lang="en-GB" dirty="0">
                <a:solidFill>
                  <a:srgbClr val="0070C0"/>
                </a:solidFill>
              </a:rPr>
              <a:t>Any questions?</a:t>
            </a:r>
            <a:r>
              <a:rPr lang="en-GB" dirty="0"/>
              <a:t/>
            </a:r>
            <a:br>
              <a:rPr lang="en-GB" dirty="0"/>
            </a:br>
            <a:endParaRPr lang="en-GB" dirty="0"/>
          </a:p>
        </p:txBody>
      </p:sp>
    </p:spTree>
    <p:extLst>
      <p:ext uri="{BB962C8B-B14F-4D97-AF65-F5344CB8AC3E}">
        <p14:creationId xmlns:p14="http://schemas.microsoft.com/office/powerpoint/2010/main" val="3083565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32" y="65339"/>
            <a:ext cx="9125069" cy="868312"/>
          </a:xfrm>
        </p:spPr>
        <p:txBody>
          <a:bodyPr>
            <a:normAutofit/>
          </a:bodyPr>
          <a:lstStyle/>
          <a:p>
            <a:r>
              <a:rPr lang="en-GB" sz="2800" dirty="0">
                <a:solidFill>
                  <a:srgbClr val="4368B0"/>
                </a:solidFill>
                <a:latin typeface="+mn-lt"/>
                <a:ea typeface="+mn-ea"/>
                <a:cs typeface="+mn-cs"/>
              </a:rPr>
              <a:t>Financial</a:t>
            </a:r>
            <a:r>
              <a:rPr lang="en-GB" sz="3600" dirty="0" smtClean="0"/>
              <a:t> </a:t>
            </a:r>
            <a:r>
              <a:rPr lang="en-GB" sz="2800" dirty="0">
                <a:solidFill>
                  <a:srgbClr val="4368B0"/>
                </a:solidFill>
                <a:latin typeface="+mn-lt"/>
                <a:ea typeface="+mn-ea"/>
                <a:cs typeface="+mn-cs"/>
              </a:rPr>
              <a:t>vulnerability</a:t>
            </a:r>
          </a:p>
        </p:txBody>
      </p:sp>
      <p:sp>
        <p:nvSpPr>
          <p:cNvPr id="3" name="Content Placeholder 2"/>
          <p:cNvSpPr>
            <a:spLocks noGrp="1"/>
          </p:cNvSpPr>
          <p:nvPr>
            <p:ph idx="1"/>
          </p:nvPr>
        </p:nvSpPr>
        <p:spPr>
          <a:xfrm>
            <a:off x="677333" y="1044341"/>
            <a:ext cx="10771917" cy="4997022"/>
          </a:xfrm>
        </p:spPr>
        <p:txBody>
          <a:bodyPr/>
          <a:lstStyle/>
          <a:p>
            <a:pPr marL="514350" lvl="1" indent="-514350">
              <a:lnSpc>
                <a:spcPct val="80000"/>
              </a:lnSpc>
              <a:defRPr/>
            </a:pPr>
            <a:r>
              <a:rPr lang="en-GB" sz="2800" dirty="0" smtClean="0">
                <a:solidFill>
                  <a:srgbClr val="4368B0"/>
                </a:solidFill>
              </a:rPr>
              <a:t>Financial vulnerability:</a:t>
            </a:r>
          </a:p>
          <a:p>
            <a:pPr marL="971550" lvl="2" indent="-514350">
              <a:lnSpc>
                <a:spcPct val="80000"/>
              </a:lnSpc>
              <a:defRPr/>
            </a:pPr>
            <a:r>
              <a:rPr lang="en-GB" sz="2400" dirty="0">
                <a:solidFill>
                  <a:srgbClr val="4368B0"/>
                </a:solidFill>
              </a:rPr>
              <a:t>differs from the objective measure of income </a:t>
            </a:r>
            <a:r>
              <a:rPr lang="en-GB" sz="2400" dirty="0" smtClean="0">
                <a:solidFill>
                  <a:srgbClr val="4368B0"/>
                </a:solidFill>
              </a:rPr>
              <a:t>poverty</a:t>
            </a:r>
          </a:p>
          <a:p>
            <a:pPr marL="971550" lvl="2" indent="-514350">
              <a:lnSpc>
                <a:spcPct val="80000"/>
              </a:lnSpc>
              <a:defRPr/>
            </a:pPr>
            <a:r>
              <a:rPr lang="en-GB" sz="2400" dirty="0">
                <a:solidFill>
                  <a:srgbClr val="4368B0"/>
                </a:solidFill>
              </a:rPr>
              <a:t>p</a:t>
            </a:r>
            <a:r>
              <a:rPr lang="en-GB" sz="2400" dirty="0" smtClean="0">
                <a:solidFill>
                  <a:srgbClr val="4368B0"/>
                </a:solidFill>
              </a:rPr>
              <a:t>overty can be alleviated </a:t>
            </a:r>
            <a:r>
              <a:rPr lang="en-GB" sz="2400" dirty="0">
                <a:solidFill>
                  <a:srgbClr val="4368B0"/>
                </a:solidFill>
              </a:rPr>
              <a:t>by borrowing but </a:t>
            </a:r>
            <a:r>
              <a:rPr lang="en-GB" sz="2400" dirty="0" smtClean="0">
                <a:solidFill>
                  <a:srgbClr val="4368B0"/>
                </a:solidFill>
              </a:rPr>
              <a:t>the </a:t>
            </a:r>
            <a:r>
              <a:rPr lang="en-GB" sz="2400" dirty="0">
                <a:solidFill>
                  <a:srgbClr val="4368B0"/>
                </a:solidFill>
              </a:rPr>
              <a:t>resulting debt makes households more vulnerable </a:t>
            </a:r>
            <a:endParaRPr lang="en-GB" sz="2400" dirty="0" smtClean="0">
              <a:solidFill>
                <a:srgbClr val="4368B0"/>
              </a:solidFill>
            </a:endParaRPr>
          </a:p>
          <a:p>
            <a:pPr marL="971550" lvl="2" indent="-514350">
              <a:lnSpc>
                <a:spcPct val="80000"/>
              </a:lnSpc>
              <a:defRPr/>
            </a:pPr>
            <a:r>
              <a:rPr lang="en-GB" sz="2400" dirty="0" smtClean="0">
                <a:solidFill>
                  <a:srgbClr val="4368B0"/>
                </a:solidFill>
              </a:rPr>
              <a:t>people living </a:t>
            </a:r>
            <a:r>
              <a:rPr lang="en-GB" sz="2400" dirty="0">
                <a:solidFill>
                  <a:srgbClr val="4368B0"/>
                </a:solidFill>
              </a:rPr>
              <a:t>in poverty are more aware than </a:t>
            </a:r>
            <a:r>
              <a:rPr lang="en-GB" sz="2400" dirty="0" smtClean="0">
                <a:solidFill>
                  <a:srgbClr val="4368B0"/>
                </a:solidFill>
              </a:rPr>
              <a:t>professionals </a:t>
            </a:r>
            <a:r>
              <a:rPr lang="en-GB" sz="2400" dirty="0">
                <a:solidFill>
                  <a:srgbClr val="4368B0"/>
                </a:solidFill>
              </a:rPr>
              <a:t>of the trade-offs between poverty and vulnerability </a:t>
            </a:r>
          </a:p>
          <a:p>
            <a:pPr marL="971550" lvl="2" indent="-514350">
              <a:lnSpc>
                <a:spcPct val="80000"/>
              </a:lnSpc>
              <a:defRPr/>
            </a:pPr>
            <a:endParaRPr lang="en-GB" sz="2400" dirty="0">
              <a:solidFill>
                <a:srgbClr val="4368B0"/>
              </a:solidFill>
            </a:endParaRPr>
          </a:p>
          <a:p>
            <a:pPr marL="514350" lvl="1" indent="-514350">
              <a:lnSpc>
                <a:spcPct val="80000"/>
              </a:lnSpc>
              <a:defRPr/>
            </a:pPr>
            <a:r>
              <a:rPr lang="en-GB" sz="2800" dirty="0" smtClean="0">
                <a:solidFill>
                  <a:srgbClr val="4368B0"/>
                </a:solidFill>
              </a:rPr>
              <a:t>Poverty premium:</a:t>
            </a:r>
          </a:p>
          <a:p>
            <a:pPr marL="971550" lvl="2" indent="-514350">
              <a:lnSpc>
                <a:spcPct val="80000"/>
              </a:lnSpc>
              <a:defRPr/>
            </a:pPr>
            <a:r>
              <a:rPr lang="en-GB" sz="2400" dirty="0" smtClean="0">
                <a:solidFill>
                  <a:srgbClr val="4368B0"/>
                </a:solidFill>
              </a:rPr>
              <a:t>where </a:t>
            </a:r>
            <a:r>
              <a:rPr lang="en-GB" sz="2400" dirty="0">
                <a:solidFill>
                  <a:srgbClr val="4368B0"/>
                </a:solidFill>
              </a:rPr>
              <a:t>people living in poverty cannot pay the full amount for an item, nor can they access mainstream credit, nor pay on a credit card, nor set up a direct </a:t>
            </a:r>
            <a:r>
              <a:rPr lang="en-GB" sz="2400" dirty="0" smtClean="0">
                <a:solidFill>
                  <a:srgbClr val="4368B0"/>
                </a:solidFill>
              </a:rPr>
              <a:t>debit and so have to pay a premium…</a:t>
            </a:r>
          </a:p>
          <a:p>
            <a:pPr marL="514350" lvl="1" indent="-514350">
              <a:lnSpc>
                <a:spcPct val="80000"/>
              </a:lnSpc>
              <a:defRPr/>
            </a:pPr>
            <a:endParaRPr lang="en-GB" sz="2800" dirty="0">
              <a:solidFill>
                <a:srgbClr val="4368B0"/>
              </a:solidFill>
            </a:endParaRPr>
          </a:p>
          <a:p>
            <a:pPr marL="514350" lvl="1" indent="-514350">
              <a:lnSpc>
                <a:spcPct val="80000"/>
              </a:lnSpc>
              <a:defRPr/>
            </a:pPr>
            <a:r>
              <a:rPr lang="en-GB" sz="2800" dirty="0">
                <a:solidFill>
                  <a:srgbClr val="4368B0"/>
                </a:solidFill>
              </a:rPr>
              <a:t>Example from my research </a:t>
            </a:r>
            <a:r>
              <a:rPr lang="en-GB" sz="2800" dirty="0" smtClean="0">
                <a:solidFill>
                  <a:srgbClr val="4368B0"/>
                </a:solidFill>
              </a:rPr>
              <a:t>in </a:t>
            </a:r>
            <a:r>
              <a:rPr lang="en-GB" sz="2800" dirty="0">
                <a:solidFill>
                  <a:srgbClr val="4368B0"/>
                </a:solidFill>
              </a:rPr>
              <a:t>foodbanks in </a:t>
            </a:r>
            <a:r>
              <a:rPr lang="en-GB" sz="2800" dirty="0" smtClean="0">
                <a:solidFill>
                  <a:srgbClr val="4368B0"/>
                </a:solidFill>
              </a:rPr>
              <a:t>Dundee in </a:t>
            </a:r>
            <a:r>
              <a:rPr lang="en-GB" sz="2800" dirty="0">
                <a:solidFill>
                  <a:srgbClr val="4368B0"/>
                </a:solidFill>
              </a:rPr>
              <a:t>April 2017 …</a:t>
            </a:r>
          </a:p>
          <a:p>
            <a:endParaRPr lang="en-GB" dirty="0"/>
          </a:p>
        </p:txBody>
      </p:sp>
      <p:sp>
        <p:nvSpPr>
          <p:cNvPr id="4" name="Slide Number Placeholder 3"/>
          <p:cNvSpPr>
            <a:spLocks noGrp="1"/>
          </p:cNvSpPr>
          <p:nvPr>
            <p:ph type="sldNum" sz="quarter" idx="12"/>
          </p:nvPr>
        </p:nvSpPr>
        <p:spPr/>
        <p:txBody>
          <a:bodyPr/>
          <a:lstStyle/>
          <a:p>
            <a:fld id="{71996D03-F354-4CE1-BCF3-333D4E295C61}" type="slidenum">
              <a:rPr lang="en-GB" smtClean="0"/>
              <a:t>3</a:t>
            </a:fld>
            <a:endParaRPr lang="en-GB"/>
          </a:p>
        </p:txBody>
      </p:sp>
    </p:spTree>
    <p:extLst>
      <p:ext uri="{BB962C8B-B14F-4D97-AF65-F5344CB8AC3E}">
        <p14:creationId xmlns:p14="http://schemas.microsoft.com/office/powerpoint/2010/main" val="314386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57" y="0"/>
            <a:ext cx="10407588" cy="6898284"/>
          </a:xfrm>
          <a:prstGeom prst="rect">
            <a:avLst/>
          </a:prstGeom>
        </p:spPr>
      </p:pic>
      <p:sp>
        <p:nvSpPr>
          <p:cNvPr id="4" name="Oval 3"/>
          <p:cNvSpPr/>
          <p:nvPr/>
        </p:nvSpPr>
        <p:spPr>
          <a:xfrm>
            <a:off x="7054426" y="3167264"/>
            <a:ext cx="64807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263133" y="3167264"/>
            <a:ext cx="64807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71996D03-F354-4CE1-BCF3-333D4E295C61}" type="slidenum">
              <a:rPr lang="en-GB" smtClean="0"/>
              <a:t>4</a:t>
            </a:fld>
            <a:endParaRPr lang="en-GB" dirty="0"/>
          </a:p>
        </p:txBody>
      </p:sp>
      <p:sp>
        <p:nvSpPr>
          <p:cNvPr id="7" name="Oval 6"/>
          <p:cNvSpPr/>
          <p:nvPr/>
        </p:nvSpPr>
        <p:spPr>
          <a:xfrm>
            <a:off x="7772400" y="2803614"/>
            <a:ext cx="1193533"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303613" y="5636759"/>
            <a:ext cx="1713390" cy="830997"/>
          </a:xfrm>
          <a:prstGeom prst="rect">
            <a:avLst/>
          </a:prstGeom>
          <a:noFill/>
        </p:spPr>
        <p:txBody>
          <a:bodyPr wrap="square" rtlCol="0">
            <a:spAutoFit/>
          </a:bodyPr>
          <a:lstStyle/>
          <a:p>
            <a:r>
              <a:rPr lang="en-GB" sz="2400" b="1" dirty="0" smtClean="0">
                <a:solidFill>
                  <a:schemeClr val="accent3">
                    <a:lumMod val="75000"/>
                  </a:schemeClr>
                </a:solidFill>
              </a:rPr>
              <a:t>This was in April 2017</a:t>
            </a:r>
            <a:endParaRPr lang="en-GB" sz="2400" b="1" dirty="0">
              <a:solidFill>
                <a:schemeClr val="accent3">
                  <a:lumMod val="75000"/>
                </a:schemeClr>
              </a:solidFill>
            </a:endParaRPr>
          </a:p>
        </p:txBody>
      </p:sp>
    </p:spTree>
    <p:extLst>
      <p:ext uri="{BB962C8B-B14F-4D97-AF65-F5344CB8AC3E}">
        <p14:creationId xmlns:p14="http://schemas.microsoft.com/office/powerpoint/2010/main" val="325658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12192000" cy="6858000"/>
          </a:xfrm>
          <a:prstGeom prst="rect">
            <a:avLst/>
          </a:prstGeom>
        </p:spPr>
      </p:pic>
      <p:sp>
        <p:nvSpPr>
          <p:cNvPr id="3" name="Oval 2"/>
          <p:cNvSpPr/>
          <p:nvPr/>
        </p:nvSpPr>
        <p:spPr>
          <a:xfrm>
            <a:off x="5868139" y="417251"/>
            <a:ext cx="932155" cy="20951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rot="5400000">
            <a:off x="8303580" y="5108694"/>
            <a:ext cx="825628" cy="2826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668346" y="3711707"/>
            <a:ext cx="1964488" cy="1569660"/>
          </a:xfrm>
          <a:prstGeom prst="rect">
            <a:avLst/>
          </a:prstGeom>
          <a:noFill/>
        </p:spPr>
        <p:txBody>
          <a:bodyPr wrap="square" rtlCol="0">
            <a:spAutoFit/>
          </a:bodyPr>
          <a:lstStyle/>
          <a:p>
            <a:r>
              <a:rPr lang="en-GB" sz="2400" b="1" dirty="0" smtClean="0">
                <a:solidFill>
                  <a:schemeClr val="accent3">
                    <a:lumMod val="75000"/>
                  </a:schemeClr>
                </a:solidFill>
              </a:rPr>
              <a:t>11% increase between April &amp; August 2017</a:t>
            </a:r>
            <a:endParaRPr lang="en-GB" sz="2400" b="1" dirty="0">
              <a:solidFill>
                <a:schemeClr val="accent3">
                  <a:lumMod val="75000"/>
                </a:schemeClr>
              </a:solidFill>
            </a:endParaRPr>
          </a:p>
        </p:txBody>
      </p:sp>
      <p:sp>
        <p:nvSpPr>
          <p:cNvPr id="6" name="TextBox 5"/>
          <p:cNvSpPr txBox="1"/>
          <p:nvPr/>
        </p:nvSpPr>
        <p:spPr>
          <a:xfrm>
            <a:off x="10866269" y="5459767"/>
            <a:ext cx="1127464" cy="369332"/>
          </a:xfrm>
          <a:prstGeom prst="rect">
            <a:avLst/>
          </a:prstGeom>
          <a:noFill/>
          <a:ln w="57150">
            <a:solidFill>
              <a:schemeClr val="accent3">
                <a:lumMod val="75000"/>
              </a:schemeClr>
            </a:solidFill>
          </a:ln>
        </p:spPr>
        <p:txBody>
          <a:bodyPr wrap="square" rtlCol="0">
            <a:spAutoFit/>
          </a:bodyPr>
          <a:lstStyle/>
          <a:p>
            <a:r>
              <a:rPr lang="en-GB" dirty="0" smtClean="0"/>
              <a:t>=£739.44</a:t>
            </a:r>
            <a:endParaRPr lang="en-GB" dirty="0"/>
          </a:p>
        </p:txBody>
      </p:sp>
      <p:sp>
        <p:nvSpPr>
          <p:cNvPr id="7" name="TextBox 6"/>
          <p:cNvSpPr txBox="1"/>
          <p:nvPr/>
        </p:nvSpPr>
        <p:spPr>
          <a:xfrm>
            <a:off x="10493406" y="6269114"/>
            <a:ext cx="1404152" cy="369332"/>
          </a:xfrm>
          <a:prstGeom prst="rect">
            <a:avLst/>
          </a:prstGeom>
          <a:noFill/>
          <a:ln w="57150">
            <a:solidFill>
              <a:schemeClr val="accent3">
                <a:lumMod val="75000"/>
              </a:schemeClr>
            </a:solidFill>
          </a:ln>
        </p:spPr>
        <p:txBody>
          <a:bodyPr wrap="square" rtlCol="0">
            <a:spAutoFit/>
          </a:bodyPr>
          <a:lstStyle/>
          <a:p>
            <a:r>
              <a:rPr lang="en-GB" dirty="0" smtClean="0"/>
              <a:t>=£2299.44</a:t>
            </a:r>
            <a:endParaRPr lang="en-GB" dirty="0"/>
          </a:p>
        </p:txBody>
      </p:sp>
    </p:spTree>
    <p:extLst>
      <p:ext uri="{BB962C8B-B14F-4D97-AF65-F5344CB8AC3E}">
        <p14:creationId xmlns:p14="http://schemas.microsoft.com/office/powerpoint/2010/main" val="65002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09448" y="144896"/>
            <a:ext cx="8082287" cy="6781800"/>
          </a:xfrm>
          <a:prstGeom prst="rect">
            <a:avLst/>
          </a:prstGeom>
        </p:spPr>
      </p:pic>
      <p:sp>
        <p:nvSpPr>
          <p:cNvPr id="3" name="TextBox 2"/>
          <p:cNvSpPr txBox="1"/>
          <p:nvPr/>
        </p:nvSpPr>
        <p:spPr>
          <a:xfrm>
            <a:off x="10147818" y="0"/>
            <a:ext cx="1964488" cy="1938992"/>
          </a:xfrm>
          <a:prstGeom prst="rect">
            <a:avLst/>
          </a:prstGeom>
          <a:noFill/>
        </p:spPr>
        <p:txBody>
          <a:bodyPr wrap="square" rtlCol="0">
            <a:spAutoFit/>
          </a:bodyPr>
          <a:lstStyle/>
          <a:p>
            <a:r>
              <a:rPr lang="en-GB" sz="2400" b="1" dirty="0" smtClean="0">
                <a:solidFill>
                  <a:schemeClr val="accent3">
                    <a:lumMod val="75000"/>
                  </a:schemeClr>
                </a:solidFill>
              </a:rPr>
              <a:t>A further 5% increase between August 2017 &amp; April 2018</a:t>
            </a:r>
            <a:endParaRPr lang="en-GB" sz="2400" b="1" dirty="0">
              <a:solidFill>
                <a:schemeClr val="accent3">
                  <a:lumMod val="75000"/>
                </a:schemeClr>
              </a:solidFill>
            </a:endParaRPr>
          </a:p>
        </p:txBody>
      </p:sp>
      <p:sp>
        <p:nvSpPr>
          <p:cNvPr id="4" name="Oval 3"/>
          <p:cNvSpPr/>
          <p:nvPr/>
        </p:nvSpPr>
        <p:spPr>
          <a:xfrm>
            <a:off x="5118437" y="856648"/>
            <a:ext cx="932155" cy="14305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rot="5400000">
            <a:off x="7271014" y="5282933"/>
            <a:ext cx="461547" cy="19272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929674" y="4708997"/>
            <a:ext cx="1127464" cy="369332"/>
          </a:xfrm>
          <a:prstGeom prst="rect">
            <a:avLst/>
          </a:prstGeom>
          <a:noFill/>
          <a:ln w="57150">
            <a:solidFill>
              <a:schemeClr val="accent3">
                <a:lumMod val="75000"/>
              </a:schemeClr>
            </a:solidFill>
          </a:ln>
        </p:spPr>
        <p:txBody>
          <a:bodyPr wrap="square" rtlCol="0">
            <a:spAutoFit/>
          </a:bodyPr>
          <a:lstStyle/>
          <a:p>
            <a:r>
              <a:rPr lang="en-GB" dirty="0" smtClean="0"/>
              <a:t>=£765.96</a:t>
            </a:r>
            <a:endParaRPr lang="en-GB" dirty="0"/>
          </a:p>
        </p:txBody>
      </p:sp>
      <p:sp>
        <p:nvSpPr>
          <p:cNvPr id="7" name="TextBox 6"/>
          <p:cNvSpPr txBox="1"/>
          <p:nvPr/>
        </p:nvSpPr>
        <p:spPr>
          <a:xfrm>
            <a:off x="9929674" y="6133761"/>
            <a:ext cx="1404152" cy="369332"/>
          </a:xfrm>
          <a:prstGeom prst="rect">
            <a:avLst/>
          </a:prstGeom>
          <a:noFill/>
          <a:ln w="57150">
            <a:solidFill>
              <a:schemeClr val="accent3">
                <a:lumMod val="75000"/>
              </a:schemeClr>
            </a:solidFill>
          </a:ln>
        </p:spPr>
        <p:txBody>
          <a:bodyPr wrap="square" rtlCol="0">
            <a:spAutoFit/>
          </a:bodyPr>
          <a:lstStyle/>
          <a:p>
            <a:r>
              <a:rPr lang="en-GB" dirty="0" smtClean="0"/>
              <a:t>=£2403.96</a:t>
            </a:r>
            <a:endParaRPr lang="en-GB" dirty="0"/>
          </a:p>
        </p:txBody>
      </p:sp>
    </p:spTree>
    <p:extLst>
      <p:ext uri="{BB962C8B-B14F-4D97-AF65-F5344CB8AC3E}">
        <p14:creationId xmlns:p14="http://schemas.microsoft.com/office/powerpoint/2010/main" val="319833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6412" y="-14288"/>
            <a:ext cx="8639175" cy="6886575"/>
          </a:xfrm>
          <a:prstGeom prst="rect">
            <a:avLst/>
          </a:prstGeom>
        </p:spPr>
      </p:pic>
      <p:sp>
        <p:nvSpPr>
          <p:cNvPr id="3" name="Oval 2"/>
          <p:cNvSpPr/>
          <p:nvPr/>
        </p:nvSpPr>
        <p:spPr>
          <a:xfrm rot="5400000">
            <a:off x="8035222" y="-131363"/>
            <a:ext cx="661358" cy="40993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rot="5400000">
            <a:off x="7316430" y="5148887"/>
            <a:ext cx="825628" cy="2826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0231124" y="3829719"/>
            <a:ext cx="1127464" cy="369332"/>
          </a:xfrm>
          <a:prstGeom prst="rect">
            <a:avLst/>
          </a:prstGeom>
          <a:noFill/>
          <a:ln w="57150">
            <a:solidFill>
              <a:schemeClr val="accent3">
                <a:lumMod val="75000"/>
              </a:schemeClr>
            </a:solidFill>
          </a:ln>
        </p:spPr>
        <p:txBody>
          <a:bodyPr wrap="square" rtlCol="0">
            <a:spAutoFit/>
          </a:bodyPr>
          <a:lstStyle/>
          <a:p>
            <a:r>
              <a:rPr lang="en-GB" dirty="0" smtClean="0"/>
              <a:t>=£804.96</a:t>
            </a:r>
            <a:endParaRPr lang="en-GB" dirty="0"/>
          </a:p>
        </p:txBody>
      </p:sp>
      <p:sp>
        <p:nvSpPr>
          <p:cNvPr id="6" name="TextBox 5"/>
          <p:cNvSpPr txBox="1"/>
          <p:nvPr/>
        </p:nvSpPr>
        <p:spPr>
          <a:xfrm>
            <a:off x="10231124" y="5166337"/>
            <a:ext cx="1404152" cy="369332"/>
          </a:xfrm>
          <a:prstGeom prst="rect">
            <a:avLst/>
          </a:prstGeom>
          <a:noFill/>
          <a:ln w="57150">
            <a:solidFill>
              <a:schemeClr val="accent3">
                <a:lumMod val="75000"/>
              </a:schemeClr>
            </a:solidFill>
          </a:ln>
        </p:spPr>
        <p:txBody>
          <a:bodyPr wrap="square" rtlCol="0">
            <a:spAutoFit/>
          </a:bodyPr>
          <a:lstStyle/>
          <a:p>
            <a:r>
              <a:rPr lang="en-GB" dirty="0" smtClean="0"/>
              <a:t>=£2520.96</a:t>
            </a:r>
            <a:endParaRPr lang="en-GB" dirty="0"/>
          </a:p>
        </p:txBody>
      </p:sp>
      <p:sp>
        <p:nvSpPr>
          <p:cNvPr id="7" name="TextBox 6"/>
          <p:cNvSpPr txBox="1"/>
          <p:nvPr/>
        </p:nvSpPr>
        <p:spPr>
          <a:xfrm>
            <a:off x="10147818" y="0"/>
            <a:ext cx="1964488" cy="1938992"/>
          </a:xfrm>
          <a:prstGeom prst="rect">
            <a:avLst/>
          </a:prstGeom>
          <a:noFill/>
        </p:spPr>
        <p:txBody>
          <a:bodyPr wrap="square" rtlCol="0">
            <a:spAutoFit/>
          </a:bodyPr>
          <a:lstStyle/>
          <a:p>
            <a:r>
              <a:rPr lang="en-GB" sz="2400" b="1" dirty="0" smtClean="0">
                <a:solidFill>
                  <a:schemeClr val="accent3">
                    <a:lumMod val="75000"/>
                  </a:schemeClr>
                </a:solidFill>
              </a:rPr>
              <a:t>A further 5% increase between April 2018 &amp; August 2019</a:t>
            </a:r>
            <a:endParaRPr lang="en-GB" sz="2400" b="1" dirty="0">
              <a:solidFill>
                <a:schemeClr val="accent3">
                  <a:lumMod val="75000"/>
                </a:schemeClr>
              </a:solidFill>
            </a:endParaRPr>
          </a:p>
        </p:txBody>
      </p:sp>
      <p:sp>
        <p:nvSpPr>
          <p:cNvPr id="8" name="TextBox 7"/>
          <p:cNvSpPr txBox="1"/>
          <p:nvPr/>
        </p:nvSpPr>
        <p:spPr>
          <a:xfrm>
            <a:off x="2211295" y="4199051"/>
            <a:ext cx="2885232" cy="1938992"/>
          </a:xfrm>
          <a:prstGeom prst="rect">
            <a:avLst/>
          </a:prstGeom>
          <a:noFill/>
        </p:spPr>
        <p:txBody>
          <a:bodyPr wrap="square" rtlCol="0">
            <a:spAutoFit/>
          </a:bodyPr>
          <a:lstStyle/>
          <a:p>
            <a:r>
              <a:rPr lang="en-GB" sz="2400" b="1" dirty="0" smtClean="0">
                <a:solidFill>
                  <a:srgbClr val="FF0000"/>
                </a:solidFill>
              </a:rPr>
              <a:t>A 20% increase in total (minus insurance) between April 2017 &amp; August 2019</a:t>
            </a:r>
            <a:endParaRPr lang="en-GB" sz="2400" b="1" dirty="0">
              <a:solidFill>
                <a:srgbClr val="FF0000"/>
              </a:solidFill>
            </a:endParaRPr>
          </a:p>
        </p:txBody>
      </p:sp>
    </p:spTree>
    <p:extLst>
      <p:ext uri="{BB962C8B-B14F-4D97-AF65-F5344CB8AC3E}">
        <p14:creationId xmlns:p14="http://schemas.microsoft.com/office/powerpoint/2010/main" val="49245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0387"/>
            <a:ext cx="12115800" cy="6467475"/>
          </a:xfrm>
          <a:prstGeom prst="rect">
            <a:avLst/>
          </a:prstGeom>
        </p:spPr>
      </p:pic>
      <p:sp>
        <p:nvSpPr>
          <p:cNvPr id="5" name="Oval 4"/>
          <p:cNvSpPr/>
          <p:nvPr/>
        </p:nvSpPr>
        <p:spPr>
          <a:xfrm rot="5400000">
            <a:off x="6609956" y="79122"/>
            <a:ext cx="825628" cy="2826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901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9466" y="693336"/>
            <a:ext cx="12095093" cy="4455397"/>
          </a:xfrm>
          <a:prstGeom prst="rect">
            <a:avLst/>
          </a:prstGeom>
        </p:spPr>
      </p:pic>
      <p:sp>
        <p:nvSpPr>
          <p:cNvPr id="6" name="TextBox 5"/>
          <p:cNvSpPr txBox="1"/>
          <p:nvPr/>
        </p:nvSpPr>
        <p:spPr>
          <a:xfrm>
            <a:off x="675545" y="5414631"/>
            <a:ext cx="10830757" cy="830997"/>
          </a:xfrm>
          <a:prstGeom prst="rect">
            <a:avLst/>
          </a:prstGeom>
          <a:solidFill>
            <a:schemeClr val="accent3">
              <a:lumMod val="75000"/>
            </a:schemeClr>
          </a:solidFill>
        </p:spPr>
        <p:txBody>
          <a:bodyPr wrap="square" rtlCol="0">
            <a:spAutoFit/>
          </a:bodyPr>
          <a:lstStyle/>
          <a:p>
            <a:r>
              <a:rPr lang="en-GB" sz="2400" b="1" dirty="0" smtClean="0"/>
              <a:t>POOR FAMILIES ARE PAYING MORE THAN 10 TIMES MORE FOR A WASHING MACHINE THAN YOU OR I BECAUSE THEY CAN’T LAY THEIR HANDS ON £250.</a:t>
            </a:r>
            <a:endParaRPr lang="en-GB" sz="2400" b="1" dirty="0"/>
          </a:p>
        </p:txBody>
      </p:sp>
      <p:sp>
        <p:nvSpPr>
          <p:cNvPr id="3" name="Oval 2"/>
          <p:cNvSpPr/>
          <p:nvPr/>
        </p:nvSpPr>
        <p:spPr>
          <a:xfrm>
            <a:off x="1407033" y="3562920"/>
            <a:ext cx="1526959" cy="710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5366860" y="3465063"/>
            <a:ext cx="1526959" cy="710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9402419" y="3511585"/>
            <a:ext cx="1526959" cy="710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915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0969C4CEC78F439ABD1D80B77A9247" ma:contentTypeVersion="7" ma:contentTypeDescription="Create a new document." ma:contentTypeScope="" ma:versionID="77209f25e7585e5276e068c8001c143e">
  <xsd:schema xmlns:xsd="http://www.w3.org/2001/XMLSchema" xmlns:xs="http://www.w3.org/2001/XMLSchema" xmlns:p="http://schemas.microsoft.com/office/2006/metadata/properties" xmlns:ns3="d27623f9-3bef-463b-823a-bc9a284ef48d" targetNamespace="http://schemas.microsoft.com/office/2006/metadata/properties" ma:root="true" ma:fieldsID="94e7f7b4ff55389bbff491eed905202a" ns3:_="">
    <xsd:import namespace="d27623f9-3bef-463b-823a-bc9a284ef48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623f9-3bef-463b-823a-bc9a284ef4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111F30-2C77-4EDD-A820-FCF0928ADBD0}">
  <ds:schemaRefs>
    <ds:schemaRef ds:uri="http://schemas.microsoft.com/sharepoint/v3/contenttype/forms"/>
  </ds:schemaRefs>
</ds:datastoreItem>
</file>

<file path=customXml/itemProps2.xml><?xml version="1.0" encoding="utf-8"?>
<ds:datastoreItem xmlns:ds="http://schemas.openxmlformats.org/officeDocument/2006/customXml" ds:itemID="{23D96D85-BC59-4F91-8DB7-0E3FE0ACD3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7623f9-3bef-463b-823a-bc9a284ef4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5E46DD-87B0-4DF1-B202-7AEB2E45F9A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d27623f9-3bef-463b-823a-bc9a284ef48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3579</TotalTime>
  <Words>1915</Words>
  <Application>Microsoft Office PowerPoint</Application>
  <PresentationFormat>Widescreen</PresentationFormat>
  <Paragraphs>222</Paragraphs>
  <Slides>28</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Supporting families – a rights-based approach</vt:lpstr>
      <vt:lpstr>Outline</vt:lpstr>
      <vt:lpstr>Financial vulnerability</vt:lpstr>
      <vt:lpstr>PowerPoint Presentation</vt:lpstr>
      <vt:lpstr>PowerPoint Presentation</vt:lpstr>
      <vt:lpstr>PowerPoint Presentation</vt:lpstr>
      <vt:lpstr>PowerPoint Presentation</vt:lpstr>
      <vt:lpstr>PowerPoint Presentation</vt:lpstr>
      <vt:lpstr>PowerPoint Presentation</vt:lpstr>
      <vt:lpstr>The impact of financial vulnerability on mothers’ and children’s wellbeing </vt:lpstr>
      <vt:lpstr>The impact of financial vulnerability on mothers’ and children’s wellbeing</vt:lpstr>
      <vt:lpstr>PowerPoint Presentation</vt:lpstr>
      <vt:lpstr>What variables were looked at…</vt:lpstr>
      <vt:lpstr>Financial vulnerability is associated with:</vt:lpstr>
      <vt:lpstr>Maternal emotional distress is associated with:</vt:lpstr>
      <vt:lpstr>Child wellbeing is associated with:</vt:lpstr>
      <vt:lpstr>PowerPoint Presentation</vt:lpstr>
      <vt:lpstr>PowerPoint Presentation</vt:lpstr>
      <vt:lpstr>PowerPoint Presentation</vt:lpstr>
      <vt:lpstr>Children’s rights, whose responsibility?</vt:lpstr>
      <vt:lpstr>Children’s rights, whose responsibility?</vt:lpstr>
      <vt:lpstr>Children’s rights, whose responsibility?</vt:lpstr>
      <vt:lpstr>Child poverty, welfare reform and families</vt:lpstr>
      <vt:lpstr>Austerity and welfare reform – UK level</vt:lpstr>
      <vt:lpstr>Child Poverty Act 2017  – Delivery Plans</vt:lpstr>
      <vt:lpstr>First Child Poverty Delivery Plan (Every child every chance)</vt:lpstr>
      <vt:lpstr>Conclusion</vt:lpstr>
      <vt:lpstr>Thank you for your attention.  Any questions? </vt:lpstr>
    </vt:vector>
  </TitlesOfParts>
  <Company>University Of Stirling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Poverty of Aspirations</dc:title>
  <dc:creator>Morag Treanor</dc:creator>
  <cp:lastModifiedBy>Treanor, Morag</cp:lastModifiedBy>
  <cp:revision>198</cp:revision>
  <cp:lastPrinted>2018-03-13T15:37:54Z</cp:lastPrinted>
  <dcterms:created xsi:type="dcterms:W3CDTF">2018-02-19T11:07:48Z</dcterms:created>
  <dcterms:modified xsi:type="dcterms:W3CDTF">2019-09-03T10:35:15Z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0x010100250969C4CEC78F439ABD1D80B77A9247</vt:lpwstr>
  </property>
</Properties>
</file>