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notesMasterIdLst>
    <p:notesMasterId r:id="rId12"/>
  </p:notesMasterIdLst>
  <p:handoutMasterIdLst>
    <p:handoutMasterId r:id="rId13"/>
  </p:handoutMasterIdLst>
  <p:sldIdLst>
    <p:sldId id="258" r:id="rId3"/>
    <p:sldId id="260" r:id="rId4"/>
    <p:sldId id="262" r:id="rId5"/>
    <p:sldId id="303" r:id="rId6"/>
    <p:sldId id="302" r:id="rId7"/>
    <p:sldId id="279" r:id="rId8"/>
    <p:sldId id="307" r:id="rId9"/>
    <p:sldId id="281" r:id="rId10"/>
    <p:sldId id="305" r:id="rId11"/>
  </p:sldIdLst>
  <p:sldSz cx="12192000" cy="6858000"/>
  <p:notesSz cx="6796088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1" autoAdjust="0"/>
    <p:restoredTop sz="95501" autoAdjust="0"/>
  </p:normalViewPr>
  <p:slideViewPr>
    <p:cSldViewPr snapToGrid="0">
      <p:cViewPr varScale="1">
        <p:scale>
          <a:sx n="131" d="100"/>
          <a:sy n="131" d="100"/>
        </p:scale>
        <p:origin x="28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481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E13589-B747-487B-A16E-6389515B86AD}" type="datetimeFigureOut">
              <a:rPr lang="en-GB" smtClean="0"/>
              <a:pPr/>
              <a:t>25/04/2018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657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6575"/>
            <a:ext cx="294481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27D0D-C65A-4D85-B4D7-462D9C45347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971" cy="497976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545" y="0"/>
            <a:ext cx="2944971" cy="497976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r">
              <a:defRPr sz="1200"/>
            </a:lvl1pPr>
          </a:lstStyle>
          <a:p>
            <a:fld id="{EE33CC5D-38D2-43AA-B8CD-D7434477E30F}" type="datetimeFigureOut">
              <a:rPr lang="en-GB" smtClean="0"/>
              <a:pPr/>
              <a:t>25/04/2018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2" tIns="45711" rIns="91422" bIns="45711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609" y="4776430"/>
            <a:ext cx="5436870" cy="3907989"/>
          </a:xfrm>
          <a:prstGeom prst="rect">
            <a:avLst/>
          </a:prstGeom>
        </p:spPr>
        <p:txBody>
          <a:bodyPr vert="horz" lIns="91422" tIns="45711" rIns="91422" bIns="4571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7076"/>
            <a:ext cx="2944971" cy="497975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545" y="9427076"/>
            <a:ext cx="2944971" cy="497975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r">
              <a:defRPr sz="1200"/>
            </a:lvl1pPr>
          </a:lstStyle>
          <a:p>
            <a:fld id="{974728A5-905F-4381-AA58-D1080153B11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552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4712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4728A5-905F-4381-AA58-D1080153B112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220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4712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4728A5-905F-4381-AA58-D1080153B112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0982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4712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4728A5-905F-4381-AA58-D1080153B112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743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4712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4728A5-905F-4381-AA58-D1080153B112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9020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4712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4728A5-905F-4381-AA58-D1080153B112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3350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4712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4728A5-905F-4381-AA58-D1080153B112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1708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4712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8DA5D-A24E-4552-9339-1A7EE199CA10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402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32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8441"/>
            <a:ext cx="2743200" cy="5102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8441"/>
            <a:ext cx="8026400" cy="5102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213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49D1-1BB4-4E04-BE09-162A9C90CE6C}" type="datetimeFigureOut">
              <a:rPr lang="en-GB" smtClean="0">
                <a:solidFill>
                  <a:srgbClr val="073E87"/>
                </a:solidFill>
              </a:rPr>
              <a:pPr/>
              <a:t>25/04/2018</a:t>
            </a:fld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0AE8-D99A-4B03-8A79-7608712A2ECB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0037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49D1-1BB4-4E04-BE09-162A9C90CE6C}" type="datetimeFigureOut">
              <a:rPr lang="en-GB" smtClean="0">
                <a:solidFill>
                  <a:srgbClr val="073E87"/>
                </a:solidFill>
              </a:rPr>
              <a:pPr/>
              <a:t>25/04/2018</a:t>
            </a:fld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0AE8-D99A-4B03-8A79-7608712A2ECB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65394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3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9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20" y="4074177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49D1-1BB4-4E04-BE09-162A9C90CE6C}" type="datetimeFigureOut">
              <a:rPr lang="en-GB" smtClean="0">
                <a:solidFill>
                  <a:srgbClr val="073E87"/>
                </a:solidFill>
              </a:rPr>
              <a:pPr/>
              <a:t>25/04/2018</a:t>
            </a:fld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0AE8-D99A-4B03-8A79-7608712A2ECB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8271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49D1-1BB4-4E04-BE09-162A9C90CE6C}" type="datetimeFigureOut">
              <a:rPr lang="en-GB" smtClean="0">
                <a:solidFill>
                  <a:srgbClr val="073E87"/>
                </a:solidFill>
              </a:rPr>
              <a:pPr/>
              <a:t>25/04/2018</a:t>
            </a:fld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0AE8-D99A-4B03-8A79-7608712A2ECB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51675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1" y="3429003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3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49D1-1BB4-4E04-BE09-162A9C90CE6C}" type="datetimeFigureOut">
              <a:rPr lang="en-GB" smtClean="0">
                <a:solidFill>
                  <a:srgbClr val="073E87"/>
                </a:solidFill>
              </a:rPr>
              <a:pPr/>
              <a:t>25/04/2018</a:t>
            </a:fld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0AE8-D99A-4B03-8A79-7608712A2ECB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1148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49D1-1BB4-4E04-BE09-162A9C90CE6C}" type="datetimeFigureOut">
              <a:rPr lang="en-GB" smtClean="0">
                <a:solidFill>
                  <a:srgbClr val="073E87"/>
                </a:solidFill>
              </a:rPr>
              <a:pPr/>
              <a:t>25/04/2018</a:t>
            </a:fld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0AE8-D99A-4B03-8A79-7608712A2ECB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368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49D1-1BB4-4E04-BE09-162A9C90CE6C}" type="datetimeFigureOut">
              <a:rPr lang="en-GB" smtClean="0">
                <a:solidFill>
                  <a:srgbClr val="073E87"/>
                </a:solidFill>
              </a:rPr>
              <a:pPr/>
              <a:t>25/04/2018</a:t>
            </a:fld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0AE8-D99A-4B03-8A79-7608712A2ECB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264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49D1-1BB4-4E04-BE09-162A9C90CE6C}" type="datetimeFigureOut">
              <a:rPr lang="en-GB" smtClean="0">
                <a:solidFill>
                  <a:srgbClr val="073E87"/>
                </a:solidFill>
              </a:rPr>
              <a:pPr/>
              <a:t>25/04/2018</a:t>
            </a:fld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0AE8-D99A-4B03-8A79-7608712A2ECB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3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7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538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5066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5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3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49D1-1BB4-4E04-BE09-162A9C90CE6C}" type="datetimeFigureOut">
              <a:rPr lang="en-GB" smtClean="0">
                <a:solidFill>
                  <a:srgbClr val="073E87"/>
                </a:solidFill>
              </a:rPr>
              <a:pPr/>
              <a:t>25/04/2018</a:t>
            </a:fld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0AE8-D99A-4B03-8A79-7608712A2ECB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4294356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49D1-1BB4-4E04-BE09-162A9C90CE6C}" type="datetimeFigureOut">
              <a:rPr lang="en-GB" smtClean="0">
                <a:solidFill>
                  <a:srgbClr val="073E87"/>
                </a:solidFill>
              </a:rPr>
              <a:pPr/>
              <a:t>25/04/2018</a:t>
            </a:fld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0AE8-D99A-4B03-8A79-7608712A2ECB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4197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49D1-1BB4-4E04-BE09-162A9C90CE6C}" type="datetimeFigureOut">
              <a:rPr lang="en-GB" smtClean="0">
                <a:solidFill>
                  <a:srgbClr val="073E87"/>
                </a:solidFill>
              </a:rPr>
              <a:pPr/>
              <a:t>25/04/2018</a:t>
            </a:fld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0AE8-D99A-4B03-8A79-7608712A2ECB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 dirty="0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3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679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6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8120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8500" y="1484313"/>
            <a:ext cx="4074584" cy="3816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286" y="1484313"/>
            <a:ext cx="4074583" cy="3816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083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9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9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896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50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9331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7661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9231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Yellow stripy background"/>
          <p:cNvPicPr>
            <a:picLocks noChangeAspect="1" noChangeArrowheads="1"/>
          </p:cNvPicPr>
          <p:nvPr/>
        </p:nvPicPr>
        <p:blipFill>
          <a:blip r:embed="rId13" cstate="email">
            <a:lum bright="60000" contrast="-6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1295401" y="836616"/>
            <a:ext cx="9696451" cy="47529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FF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98439"/>
            <a:ext cx="1097280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 PAGE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68502" y="1484313"/>
            <a:ext cx="8352367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1819" y="6143628"/>
            <a:ext cx="1536700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3774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rgbClr val="0C94CA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rgbClr val="0C94CA"/>
          </a:solidFill>
          <a:latin typeface="Verdana" panose="020B0604030504040204" pitchFamily="34" charset="0"/>
          <a:cs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rgbClr val="0C94CA"/>
          </a:solidFill>
          <a:latin typeface="Verdana" panose="020B0604030504040204" pitchFamily="34" charset="0"/>
          <a:cs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rgbClr val="0C94CA"/>
          </a:solidFill>
          <a:latin typeface="Verdana" panose="020B0604030504040204" pitchFamily="34" charset="0"/>
          <a:cs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rgbClr val="0C94CA"/>
          </a:solidFill>
          <a:latin typeface="Verdana" panose="020B060403050404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C94CA"/>
          </a:solidFill>
          <a:latin typeface="Verdana" panose="020B060403050404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C94CA"/>
          </a:solidFill>
          <a:latin typeface="Verdana" panose="020B060403050404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C94CA"/>
          </a:solidFill>
          <a:latin typeface="Verdana" panose="020B060403050404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C94CA"/>
          </a:solidFill>
          <a:latin typeface="Verdan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ctr" rtl="0" fontAlgn="base">
        <a:spcBef>
          <a:spcPct val="50000"/>
        </a:spcBef>
        <a:spcAft>
          <a:spcPct val="0"/>
        </a:spcAft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25500" indent="-285750" algn="ctr" rtl="0" fontAlgn="base">
        <a:spcBef>
          <a:spcPct val="50000"/>
        </a:spcBef>
        <a:spcAft>
          <a:spcPct val="0"/>
        </a:spcAft>
        <a:buChar char="–"/>
        <a:defRPr sz="2800" kern="1200">
          <a:solidFill>
            <a:srgbClr val="C27300"/>
          </a:solidFill>
          <a:latin typeface="+mn-lt"/>
          <a:ea typeface="+mn-ea"/>
          <a:cs typeface="+mn-cs"/>
        </a:defRPr>
      </a:lvl2pPr>
      <a:lvl3pPr marL="1233488" indent="-228600" algn="ctr" rtl="0" fontAlgn="base">
        <a:spcBef>
          <a:spcPct val="50000"/>
        </a:spcBef>
        <a:spcAft>
          <a:spcPct val="0"/>
        </a:spcAft>
        <a:buChar char="•"/>
        <a:defRPr sz="2400" kern="1200">
          <a:solidFill>
            <a:srgbClr val="C27300"/>
          </a:solidFill>
          <a:latin typeface="+mn-lt"/>
          <a:ea typeface="+mn-ea"/>
          <a:cs typeface="+mn-cs"/>
        </a:defRPr>
      </a:lvl3pPr>
      <a:lvl4pPr marL="1641475" indent="-228600" algn="ctr" rtl="0" fontAlgn="base">
        <a:spcBef>
          <a:spcPct val="50000"/>
        </a:spcBef>
        <a:spcAft>
          <a:spcPct val="0"/>
        </a:spcAft>
        <a:buChar char="–"/>
        <a:defRPr sz="2000" kern="1200">
          <a:solidFill>
            <a:srgbClr val="C27300"/>
          </a:solidFill>
          <a:latin typeface="+mn-lt"/>
          <a:ea typeface="+mn-ea"/>
          <a:cs typeface="+mn-cs"/>
        </a:defRPr>
      </a:lvl4pPr>
      <a:lvl5pPr marL="2057400" indent="-228600" algn="ctr" rtl="0" fontAlgn="base">
        <a:spcBef>
          <a:spcPct val="50000"/>
        </a:spcBef>
        <a:spcAft>
          <a:spcPct val="0"/>
        </a:spcAft>
        <a:buChar char="»"/>
        <a:defRPr sz="2000" kern="1200">
          <a:solidFill>
            <a:srgbClr val="C273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7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7CD49D1-1BB4-4E04-BE09-162A9C90CE6C}" type="datetimeFigureOut">
              <a:rPr lang="en-GB" smtClean="0">
                <a:solidFill>
                  <a:srgbClr val="073E87"/>
                </a:solidFill>
              </a:rPr>
              <a:pPr/>
              <a:t>25/04/2018</a:t>
            </a:fld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6" y="6250167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2" y="6250166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1BA0AE8-D99A-4B03-8A79-7608712A2ECB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 dirty="0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8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479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5.jpeg"/><Relationship Id="rId5" Type="http://schemas.openxmlformats.org/officeDocument/2006/relationships/image" Target="../media/image14.png"/><Relationship Id="rId10" Type="http://schemas.openxmlformats.org/officeDocument/2006/relationships/image" Target="../media/image7.png"/><Relationship Id="rId4" Type="http://schemas.openxmlformats.org/officeDocument/2006/relationships/image" Target="../media/image13.png"/><Relationship Id="rId9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7.pn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6600" dirty="0">
                <a:latin typeface="Arial" panose="020B0604020202020204" pitchFamily="34" charset="0"/>
                <a:cs typeface="Arial" panose="020B0604020202020204" pitchFamily="34" charset="0"/>
              </a:rPr>
              <a:t>Better Together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North Ayrshire Partnership</a:t>
            </a: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(0-5 Universal Early Years Service)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WAVEY-LINES-NAC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0" y="431867"/>
            <a:ext cx="9144000" cy="600203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12868" y="5660034"/>
            <a:ext cx="4557656" cy="1323381"/>
            <a:chOff x="12868" y="5660032"/>
            <a:chExt cx="4557656" cy="132338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2868" y="5836855"/>
              <a:ext cx="1511132" cy="924308"/>
            </a:xfrm>
            <a:prstGeom prst="rect">
              <a:avLst/>
            </a:prstGeom>
          </p:spPr>
        </p:pic>
        <p:grpSp>
          <p:nvGrpSpPr>
            <p:cNvPr id="6" name="Group 5"/>
            <p:cNvGrpSpPr/>
            <p:nvPr/>
          </p:nvGrpSpPr>
          <p:grpSpPr>
            <a:xfrm>
              <a:off x="3137964" y="5776913"/>
              <a:ext cx="1432560" cy="1206500"/>
              <a:chOff x="3078972" y="5776913"/>
              <a:chExt cx="1432560" cy="1206500"/>
            </a:xfrm>
          </p:grpSpPr>
          <p:pic>
            <p:nvPicPr>
              <p:cNvPr id="7" name="Picture 6"/>
              <p:cNvPicPr/>
              <p:nvPr/>
            </p:nvPicPr>
            <p:blipFill>
              <a:blip r:embed="rId5" cstate="email">
                <a:clrChange>
                  <a:clrFrom>
                    <a:srgbClr val="FFFFFE"/>
                  </a:clrFrom>
                  <a:clrTo>
                    <a:srgbClr val="FFFFFE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3193272" y="5776913"/>
                <a:ext cx="1209675" cy="800100"/>
              </a:xfrm>
              <a:prstGeom prst="rect">
                <a:avLst/>
              </a:prstGeom>
            </p:spPr>
          </p:pic>
          <p:sp>
            <p:nvSpPr>
              <p:cNvPr id="8" name="Text Box 5"/>
              <p:cNvSpPr txBox="1">
                <a:spLocks/>
              </p:cNvSpPr>
              <p:nvPr/>
            </p:nvSpPr>
            <p:spPr>
              <a:xfrm>
                <a:off x="3078972" y="6538913"/>
                <a:ext cx="1432560" cy="44450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8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Franklin Gothic Demi" panose="020B07030201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Delivering care</a:t>
                </a:r>
                <a:br>
                  <a:rPr kumimoji="0" lang="en-GB" sz="8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Franklin Gothic Demi" panose="020B07030201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</a:br>
                <a:r>
                  <a:rPr kumimoji="0" lang="en-GB" sz="8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Franklin Gothic Demi" panose="020B07030201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together</a:t>
                </a:r>
                <a:endParaRPr kumimoji="0" lang="en-GB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95365" y="5660032"/>
              <a:ext cx="1572904" cy="12193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85270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9896" y="866860"/>
            <a:ext cx="4470400" cy="349006"/>
          </a:xfrm>
        </p:spPr>
        <p:txBody>
          <a:bodyPr/>
          <a:lstStyle/>
          <a:p>
            <a:r>
              <a:rPr lang="en-GB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Focus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77790" y="2091691"/>
            <a:ext cx="5497831" cy="3511191"/>
          </a:xfr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41913" y="1041363"/>
            <a:ext cx="3190672" cy="3825900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12868" y="5602884"/>
            <a:ext cx="4557656" cy="1323381"/>
            <a:chOff x="12868" y="5660032"/>
            <a:chExt cx="4557656" cy="1323381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2868" y="5836855"/>
              <a:ext cx="1511132" cy="924308"/>
            </a:xfrm>
            <a:prstGeom prst="rect">
              <a:avLst/>
            </a:prstGeom>
          </p:spPr>
        </p:pic>
        <p:grpSp>
          <p:nvGrpSpPr>
            <p:cNvPr id="19" name="Group 18"/>
            <p:cNvGrpSpPr/>
            <p:nvPr/>
          </p:nvGrpSpPr>
          <p:grpSpPr>
            <a:xfrm>
              <a:off x="3137964" y="5776913"/>
              <a:ext cx="1432560" cy="1206500"/>
              <a:chOff x="3078972" y="5776913"/>
              <a:chExt cx="1432560" cy="1206500"/>
            </a:xfrm>
          </p:grpSpPr>
          <p:pic>
            <p:nvPicPr>
              <p:cNvPr id="21" name="Picture 20"/>
              <p:cNvPicPr/>
              <p:nvPr/>
            </p:nvPicPr>
            <p:blipFill>
              <a:blip r:embed="rId6" cstate="email">
                <a:clrChange>
                  <a:clrFrom>
                    <a:srgbClr val="FFFFFE"/>
                  </a:clrFrom>
                  <a:clrTo>
                    <a:srgbClr val="FFFFFE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3193272" y="5776913"/>
                <a:ext cx="1209675" cy="800100"/>
              </a:xfrm>
              <a:prstGeom prst="rect">
                <a:avLst/>
              </a:prstGeom>
            </p:spPr>
          </p:pic>
          <p:sp>
            <p:nvSpPr>
              <p:cNvPr id="22" name="Text Box 5"/>
              <p:cNvSpPr txBox="1">
                <a:spLocks/>
              </p:cNvSpPr>
              <p:nvPr/>
            </p:nvSpPr>
            <p:spPr>
              <a:xfrm>
                <a:off x="3078972" y="6538913"/>
                <a:ext cx="1432560" cy="44450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8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Franklin Gothic Demi" panose="020B07030201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Delivering care</a:t>
                </a:r>
                <a:br>
                  <a:rPr kumimoji="0" lang="en-GB" sz="8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Franklin Gothic Demi" panose="020B07030201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</a:br>
                <a:r>
                  <a:rPr kumimoji="0" lang="en-GB" sz="8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Franklin Gothic Demi" panose="020B07030201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together</a:t>
                </a:r>
                <a:endParaRPr kumimoji="0" lang="en-GB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95365" y="5660032"/>
              <a:ext cx="1572904" cy="12193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53720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13710" y="2125981"/>
            <a:ext cx="4056807" cy="3218027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Aims</a:t>
            </a:r>
          </a:p>
        </p:txBody>
      </p:sp>
      <p:sp>
        <p:nvSpPr>
          <p:cNvPr id="3" name="Rectangle 2"/>
          <p:cNvSpPr/>
          <p:nvPr/>
        </p:nvSpPr>
        <p:spPr>
          <a:xfrm>
            <a:off x="6259435" y="2663190"/>
            <a:ext cx="5159135" cy="355473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Child at the Centre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Overcoming challenges to help the child get the right help at the right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Work in Partnership </a:t>
            </a:r>
            <a:r>
              <a:rPr lang="en-GB" b="1" dirty="0"/>
              <a:t>with whoever can help </a:t>
            </a:r>
            <a:r>
              <a:rPr lang="en-GB" dirty="0"/>
              <a:t> to address needs.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algn="ctr"/>
            <a:endParaRPr lang="en-GB" dirty="0"/>
          </a:p>
        </p:txBody>
      </p:sp>
      <p:grpSp>
        <p:nvGrpSpPr>
          <p:cNvPr id="11" name="Group 10"/>
          <p:cNvGrpSpPr/>
          <p:nvPr/>
        </p:nvGrpSpPr>
        <p:grpSpPr>
          <a:xfrm>
            <a:off x="12868" y="5602884"/>
            <a:ext cx="4557656" cy="1323381"/>
            <a:chOff x="12868" y="5660032"/>
            <a:chExt cx="4557656" cy="1323381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2868" y="5836855"/>
              <a:ext cx="1511132" cy="924308"/>
            </a:xfrm>
            <a:prstGeom prst="rect">
              <a:avLst/>
            </a:prstGeom>
          </p:spPr>
        </p:pic>
        <p:grpSp>
          <p:nvGrpSpPr>
            <p:cNvPr id="13" name="Group 12"/>
            <p:cNvGrpSpPr/>
            <p:nvPr/>
          </p:nvGrpSpPr>
          <p:grpSpPr>
            <a:xfrm>
              <a:off x="3137964" y="5776913"/>
              <a:ext cx="1432560" cy="1206500"/>
              <a:chOff x="3078972" y="5776913"/>
              <a:chExt cx="1432560" cy="1206500"/>
            </a:xfrm>
          </p:grpSpPr>
          <p:pic>
            <p:nvPicPr>
              <p:cNvPr id="15" name="Picture 14"/>
              <p:cNvPicPr/>
              <p:nvPr/>
            </p:nvPicPr>
            <p:blipFill>
              <a:blip r:embed="rId5" cstate="email">
                <a:clrChange>
                  <a:clrFrom>
                    <a:srgbClr val="FFFFFE"/>
                  </a:clrFrom>
                  <a:clrTo>
                    <a:srgbClr val="FFFFFE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3193272" y="5776913"/>
                <a:ext cx="1209675" cy="800100"/>
              </a:xfrm>
              <a:prstGeom prst="rect">
                <a:avLst/>
              </a:prstGeom>
            </p:spPr>
          </p:pic>
          <p:sp>
            <p:nvSpPr>
              <p:cNvPr id="16" name="Text Box 5"/>
              <p:cNvSpPr txBox="1">
                <a:spLocks/>
              </p:cNvSpPr>
              <p:nvPr/>
            </p:nvSpPr>
            <p:spPr>
              <a:xfrm>
                <a:off x="3078972" y="6538913"/>
                <a:ext cx="1432560" cy="44450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8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Franklin Gothic Demi" panose="020B07030201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Delivering care</a:t>
                </a:r>
                <a:br>
                  <a:rPr kumimoji="0" lang="en-GB" sz="8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Franklin Gothic Demi" panose="020B07030201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</a:br>
                <a:r>
                  <a:rPr kumimoji="0" lang="en-GB" sz="8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Franklin Gothic Demi" panose="020B07030201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together</a:t>
                </a:r>
                <a:endParaRPr kumimoji="0" lang="en-GB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95365" y="5660032"/>
              <a:ext cx="1572904" cy="12193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07562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3333" y="1791524"/>
            <a:ext cx="4997867" cy="40206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GB" dirty="0"/>
              <a:t>Health Visitors (Named Person)	</a:t>
            </a:r>
          </a:p>
          <a:p>
            <a:pPr>
              <a:buFont typeface="Wingdings" pitchFamily="2" charset="2"/>
              <a:buChar char="v"/>
            </a:pPr>
            <a:r>
              <a:rPr lang="en-GB" dirty="0"/>
              <a:t>Early Years Social Workers		</a:t>
            </a:r>
          </a:p>
          <a:p>
            <a:pPr>
              <a:buFont typeface="Wingdings" pitchFamily="2" charset="2"/>
              <a:buChar char="v"/>
            </a:pPr>
            <a:r>
              <a:rPr lang="en-GB" dirty="0"/>
              <a:t>Family Nurse Partnership (NP)</a:t>
            </a:r>
          </a:p>
          <a:p>
            <a:pPr>
              <a:buFont typeface="Wingdings" pitchFamily="2" charset="2"/>
              <a:buChar char="v"/>
            </a:pPr>
            <a:r>
              <a:rPr lang="en-GB" dirty="0"/>
              <a:t>Family Nurturers</a:t>
            </a:r>
          </a:p>
          <a:p>
            <a:pPr>
              <a:buFont typeface="Wingdings" pitchFamily="2" charset="2"/>
              <a:buChar char="v"/>
            </a:pPr>
            <a:r>
              <a:rPr lang="en-GB" dirty="0"/>
              <a:t>Assistant Nurse Practitioners</a:t>
            </a:r>
          </a:p>
          <a:p>
            <a:pPr>
              <a:buFont typeface="Wingdings" pitchFamily="2" charset="2"/>
              <a:buChar char="v"/>
            </a:pPr>
            <a:r>
              <a:rPr lang="en-GB" dirty="0" err="1"/>
              <a:t>Peri</a:t>
            </a:r>
            <a:r>
              <a:rPr lang="en-GB" dirty="0"/>
              <a:t>-Natal MH Nurse</a:t>
            </a:r>
          </a:p>
          <a:p>
            <a:pPr>
              <a:buFont typeface="Wingdings" pitchFamily="2" charset="2"/>
              <a:buChar char="v"/>
            </a:pPr>
            <a:r>
              <a:rPr lang="en-GB" dirty="0"/>
              <a:t>Speech and Language Therapist</a:t>
            </a:r>
          </a:p>
          <a:p>
            <a:pPr>
              <a:buFont typeface="Wingdings" pitchFamily="2" charset="2"/>
              <a:buChar char="v"/>
            </a:pPr>
            <a:r>
              <a:rPr lang="en-GB" dirty="0"/>
              <a:t>We Work For Families</a:t>
            </a:r>
          </a:p>
          <a:p>
            <a:pPr>
              <a:buFont typeface="Wingdings" pitchFamily="2" charset="2"/>
              <a:buChar char="v"/>
            </a:pPr>
            <a:r>
              <a:rPr lang="en-GB" dirty="0"/>
              <a:t>Money Matters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283" y="846261"/>
            <a:ext cx="5665363" cy="492125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Who are the Team?</a:t>
            </a:r>
            <a:br>
              <a:rPr lang="en-GB" dirty="0"/>
            </a:br>
            <a:endParaRPr lang="en-GB" dirty="0"/>
          </a:p>
        </p:txBody>
      </p:sp>
      <p:grpSp>
        <p:nvGrpSpPr>
          <p:cNvPr id="5" name="Group 12"/>
          <p:cNvGrpSpPr/>
          <p:nvPr/>
        </p:nvGrpSpPr>
        <p:grpSpPr>
          <a:xfrm>
            <a:off x="12868" y="5591454"/>
            <a:ext cx="4557656" cy="1323381"/>
            <a:chOff x="12868" y="5660032"/>
            <a:chExt cx="4557656" cy="1323381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2868" y="5836855"/>
              <a:ext cx="1511132" cy="924308"/>
            </a:xfrm>
            <a:prstGeom prst="rect">
              <a:avLst/>
            </a:prstGeom>
          </p:spPr>
        </p:pic>
        <p:grpSp>
          <p:nvGrpSpPr>
            <p:cNvPr id="7" name="Group 14"/>
            <p:cNvGrpSpPr/>
            <p:nvPr/>
          </p:nvGrpSpPr>
          <p:grpSpPr>
            <a:xfrm>
              <a:off x="3137964" y="5776913"/>
              <a:ext cx="1432560" cy="1206500"/>
              <a:chOff x="3078972" y="5776913"/>
              <a:chExt cx="1432560" cy="1206500"/>
            </a:xfrm>
          </p:grpSpPr>
          <p:pic>
            <p:nvPicPr>
              <p:cNvPr id="17" name="Picture 16"/>
              <p:cNvPicPr/>
              <p:nvPr/>
            </p:nvPicPr>
            <p:blipFill>
              <a:blip r:embed="rId4" cstate="email">
                <a:clrChange>
                  <a:clrFrom>
                    <a:srgbClr val="FFFFFE"/>
                  </a:clrFrom>
                  <a:clrTo>
                    <a:srgbClr val="FFFFFE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3193272" y="5776913"/>
                <a:ext cx="1209675" cy="800100"/>
              </a:xfrm>
              <a:prstGeom prst="rect">
                <a:avLst/>
              </a:prstGeom>
            </p:spPr>
          </p:pic>
          <p:sp>
            <p:nvSpPr>
              <p:cNvPr id="18" name="Text Box 5"/>
              <p:cNvSpPr txBox="1">
                <a:spLocks/>
              </p:cNvSpPr>
              <p:nvPr/>
            </p:nvSpPr>
            <p:spPr>
              <a:xfrm>
                <a:off x="3078972" y="6538913"/>
                <a:ext cx="1432560" cy="44450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8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Franklin Gothic Demi" panose="020B07030201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Delivering care</a:t>
                </a:r>
                <a:br>
                  <a:rPr kumimoji="0" lang="en-GB" sz="8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Franklin Gothic Demi" panose="020B07030201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</a:br>
                <a:r>
                  <a:rPr kumimoji="0" lang="en-GB" sz="8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Franklin Gothic Demi" panose="020B07030201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together</a:t>
                </a:r>
                <a:endParaRPr kumimoji="0" lang="en-GB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95365" y="5660032"/>
              <a:ext cx="1572904" cy="1219306"/>
            </a:xfrm>
            <a:prstGeom prst="rect">
              <a:avLst/>
            </a:prstGeom>
          </p:spPr>
        </p:pic>
      </p:grpSp>
      <p:sp>
        <p:nvSpPr>
          <p:cNvPr id="4" name="Rectangle 3"/>
          <p:cNvSpPr/>
          <p:nvPr/>
        </p:nvSpPr>
        <p:spPr>
          <a:xfrm>
            <a:off x="7167895" y="2694385"/>
            <a:ext cx="383260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en-GB" sz="2400" dirty="0">
                <a:solidFill>
                  <a:srgbClr val="073E87"/>
                </a:solidFill>
              </a:rPr>
              <a:t>Infant Feeding Nurse</a:t>
            </a:r>
          </a:p>
          <a:p>
            <a:pPr marL="457200" indent="-457200"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en-GB" sz="2400" dirty="0">
                <a:solidFill>
                  <a:srgbClr val="073E87"/>
                </a:solidFill>
              </a:rPr>
              <a:t>Immunisation Team</a:t>
            </a:r>
          </a:p>
          <a:p>
            <a:pPr marL="457200" indent="-457200"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en-GB" sz="2400" dirty="0">
                <a:solidFill>
                  <a:schemeClr val="tx2"/>
                </a:solidFill>
              </a:rPr>
              <a:t>Parents/Carers</a:t>
            </a:r>
          </a:p>
          <a:p>
            <a:pPr marL="457200" indent="-457200"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en-GB" sz="2400" dirty="0">
                <a:solidFill>
                  <a:schemeClr val="tx2"/>
                </a:solidFill>
              </a:rPr>
              <a:t>Early Years Practitioners</a:t>
            </a:r>
          </a:p>
          <a:p>
            <a:pPr marL="457200" indent="-457200"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en-GB" sz="2400" dirty="0">
                <a:solidFill>
                  <a:schemeClr val="tx2"/>
                </a:solidFill>
              </a:rPr>
              <a:t>Early Years Parenting Team</a:t>
            </a:r>
          </a:p>
          <a:p>
            <a:pPr marL="457200" indent="-457200"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en-GB" sz="2400" dirty="0">
                <a:solidFill>
                  <a:schemeClr val="tx2"/>
                </a:solidFill>
              </a:rPr>
              <a:t>Anyone else who can contribute</a:t>
            </a:r>
          </a:p>
          <a:p>
            <a:pPr marL="457200" indent="-457200"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en-GB" sz="2400" dirty="0">
              <a:solidFill>
                <a:schemeClr val="tx2"/>
              </a:solidFill>
            </a:endParaRPr>
          </a:p>
          <a:p>
            <a:pPr marL="457200" indent="-457200"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en-GB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151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Universal Health Visiting Pathway</a:t>
            </a:r>
          </a:p>
        </p:txBody>
      </p:sp>
      <p:pic>
        <p:nvPicPr>
          <p:cNvPr id="4" name="Picture 2" descr="H:\HV home vsit pathway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97572" y="1219200"/>
            <a:ext cx="8944304" cy="563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05840" y="74657"/>
            <a:ext cx="10515600" cy="782637"/>
          </a:xfrm>
        </p:spPr>
        <p:txBody>
          <a:bodyPr>
            <a:normAutofit/>
          </a:bodyPr>
          <a:lstStyle/>
          <a:p>
            <a:pPr algn="ctr"/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The Team works together earlier.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" y="1038225"/>
            <a:ext cx="8351839" cy="4305300"/>
          </a:xfrm>
        </p:spPr>
        <p:txBody>
          <a:bodyPr/>
          <a:lstStyle/>
          <a:p>
            <a:pPr marL="0" indent="0" algn="l"/>
            <a:endParaRPr lang="en-GB" dirty="0"/>
          </a:p>
          <a:p>
            <a:pPr marL="0" indent="0" algn="l"/>
            <a:endParaRPr lang="en-GB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</p:txBody>
      </p:sp>
      <p:grpSp>
        <p:nvGrpSpPr>
          <p:cNvPr id="22" name="Group 21"/>
          <p:cNvGrpSpPr/>
          <p:nvPr/>
        </p:nvGrpSpPr>
        <p:grpSpPr>
          <a:xfrm>
            <a:off x="8966433" y="3529104"/>
            <a:ext cx="2078251" cy="1676400"/>
            <a:chOff x="8656602" y="3399843"/>
            <a:chExt cx="2078250" cy="1676400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3776195">
              <a:off x="8857527" y="3198918"/>
              <a:ext cx="1676400" cy="207825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9249673" y="3996154"/>
              <a:ext cx="1173093" cy="34240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solidFill>
                    <a:schemeClr val="bg1"/>
                  </a:solidFill>
                </a:rPr>
                <a:t>Home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428205" y="2013709"/>
            <a:ext cx="1733551" cy="2610129"/>
            <a:chOff x="4411134" y="1761565"/>
            <a:chExt cx="1733550" cy="261012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1708852">
              <a:off x="4411134" y="1761565"/>
              <a:ext cx="1733550" cy="2610129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/>
          </p:nvSpPr>
          <p:spPr>
            <a:xfrm rot="19160461">
              <a:off x="4789695" y="2970025"/>
              <a:ext cx="1160399" cy="3488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solidFill>
                    <a:schemeClr val="bg1"/>
                  </a:solidFill>
                </a:rPr>
                <a:t>Health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7077088" y="1923837"/>
            <a:ext cx="2143125" cy="2143125"/>
            <a:chOff x="6966597" y="1430002"/>
            <a:chExt cx="2143125" cy="214312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19892527">
              <a:off x="6966597" y="1430002"/>
              <a:ext cx="2143125" cy="2143125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 rot="903979">
              <a:off x="7438958" y="2442182"/>
              <a:ext cx="1186766" cy="28238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Parents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447941" y="2209622"/>
            <a:ext cx="2333625" cy="1962150"/>
            <a:chOff x="1473558" y="1817873"/>
            <a:chExt cx="2333625" cy="196215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19600259">
              <a:off x="1473558" y="1817873"/>
              <a:ext cx="2333625" cy="1962150"/>
            </a:xfrm>
            <a:prstGeom prst="rect">
              <a:avLst/>
            </a:prstGeom>
          </p:spPr>
        </p:pic>
        <p:sp>
          <p:nvSpPr>
            <p:cNvPr id="12" name="Rectangle 11"/>
            <p:cNvSpPr/>
            <p:nvPr/>
          </p:nvSpPr>
          <p:spPr>
            <a:xfrm rot="570341">
              <a:off x="1885291" y="2742733"/>
              <a:ext cx="1622460" cy="2624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solidFill>
                    <a:schemeClr val="bg1"/>
                  </a:solidFill>
                </a:rPr>
                <a:t>Development</a:t>
              </a:r>
            </a:p>
          </p:txBody>
        </p:sp>
      </p:grpSp>
      <p:sp>
        <p:nvSpPr>
          <p:cNvPr id="13" name="Rectangle 12"/>
          <p:cNvSpPr/>
          <p:nvPr/>
        </p:nvSpPr>
        <p:spPr>
          <a:xfrm>
            <a:off x="1399342" y="1542059"/>
            <a:ext cx="4237887" cy="4172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Wellbeing Assessment</a:t>
            </a:r>
          </a:p>
          <a:p>
            <a:pPr algn="ctr"/>
            <a:endParaRPr lang="en-GB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93643" y="2426939"/>
            <a:ext cx="4087980" cy="3384815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4311988" y="1317753"/>
            <a:ext cx="6110779" cy="606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rgbClr val="FF0000"/>
                </a:solidFill>
              </a:rPr>
              <a:t>leads to a Plan and identifies actions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12868" y="5591454"/>
            <a:ext cx="4557656" cy="1323381"/>
            <a:chOff x="12868" y="5660032"/>
            <a:chExt cx="4557656" cy="1323381"/>
          </a:xfrm>
        </p:grpSpPr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2868" y="5836855"/>
              <a:ext cx="1511132" cy="924308"/>
            </a:xfrm>
            <a:prstGeom prst="rect">
              <a:avLst/>
            </a:prstGeom>
          </p:spPr>
        </p:pic>
        <p:grpSp>
          <p:nvGrpSpPr>
            <p:cNvPr id="29" name="Group 28"/>
            <p:cNvGrpSpPr/>
            <p:nvPr/>
          </p:nvGrpSpPr>
          <p:grpSpPr>
            <a:xfrm>
              <a:off x="3137964" y="5776913"/>
              <a:ext cx="1432560" cy="1206500"/>
              <a:chOff x="3078972" y="5776913"/>
              <a:chExt cx="1432560" cy="1206500"/>
            </a:xfrm>
          </p:grpSpPr>
          <p:pic>
            <p:nvPicPr>
              <p:cNvPr id="31" name="Picture 30"/>
              <p:cNvPicPr/>
              <p:nvPr/>
            </p:nvPicPr>
            <p:blipFill>
              <a:blip r:embed="rId9" cstate="email">
                <a:clrChange>
                  <a:clrFrom>
                    <a:srgbClr val="FFFFFE"/>
                  </a:clrFrom>
                  <a:clrTo>
                    <a:srgbClr val="FFFFFE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3193272" y="5776913"/>
                <a:ext cx="1209675" cy="800100"/>
              </a:xfrm>
              <a:prstGeom prst="rect">
                <a:avLst/>
              </a:prstGeom>
            </p:spPr>
          </p:pic>
          <p:sp>
            <p:nvSpPr>
              <p:cNvPr id="32" name="Text Box 5"/>
              <p:cNvSpPr txBox="1">
                <a:spLocks/>
              </p:cNvSpPr>
              <p:nvPr/>
            </p:nvSpPr>
            <p:spPr>
              <a:xfrm>
                <a:off x="3078972" y="6538913"/>
                <a:ext cx="1432560" cy="44450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8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Franklin Gothic Demi" panose="020B07030201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Delivering care</a:t>
                </a:r>
                <a:br>
                  <a:rPr kumimoji="0" lang="en-GB" sz="8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Franklin Gothic Demi" panose="020B07030201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</a:br>
                <a:r>
                  <a:rPr kumimoji="0" lang="en-GB" sz="8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Franklin Gothic Demi" panose="020B07030201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together</a:t>
                </a:r>
                <a:endParaRPr kumimoji="0" lang="en-GB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95365" y="5660032"/>
              <a:ext cx="1572904" cy="12193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12582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500"/>
                            </p:stCondLst>
                            <p:childTnLst>
                              <p:par>
                                <p:cTn id="3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2.22222E-6 L 0.24532 0.0493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66" y="2454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48148E-6 L -0.05586 0.04005 C -0.06745 0.04908 -0.0849 0.05394 -0.10313 0.05394 C -0.12396 0.05394 -0.14063 0.04908 -0.15221 0.04005 L -0.20794 -1.48148E-6 " pathEditMode="relative" rAng="0" ptsTypes="AAAAA">
                                      <p:cBhvr>
                                        <p:cTn id="3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04" y="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4.44444E-6 L -0.33333 -0.11297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67" y="-5648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500"/>
                            </p:stCondLst>
                            <p:childTnLst>
                              <p:par>
                                <p:cTn id="5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27383" y="908720"/>
            <a:ext cx="11137237" cy="5328592"/>
          </a:xfrm>
        </p:spPr>
        <p:txBody>
          <a:bodyPr>
            <a:noAutofit/>
          </a:bodyPr>
          <a:lstStyle/>
          <a:p>
            <a:r>
              <a:rPr lang="en-GB" sz="1600" b="1" u="sng" dirty="0">
                <a:solidFill>
                  <a:srgbClr val="92D050"/>
                </a:solidFill>
              </a:rPr>
              <a:t>Family 2</a:t>
            </a:r>
            <a:endParaRPr lang="en-GB" sz="1600" b="1" dirty="0">
              <a:solidFill>
                <a:srgbClr val="92D050"/>
              </a:solidFill>
            </a:endParaRPr>
          </a:p>
          <a:p>
            <a:r>
              <a:rPr lang="en-GB" sz="1600" b="1" dirty="0"/>
              <a:t>Mum of two children aged 2 years and 4 months. Separated from her partner but still living in his house until she finds alternative accommodation. </a:t>
            </a:r>
          </a:p>
          <a:p>
            <a:r>
              <a:rPr lang="en-GB" sz="1600" b="1" dirty="0"/>
              <a:t>The relationship with her ex partner is fractious and environment for children poor and impacting on their wellbeing. </a:t>
            </a:r>
          </a:p>
          <a:p>
            <a:r>
              <a:rPr lang="en-GB" sz="1600" b="1" dirty="0"/>
              <a:t>Mum sought information about presenting homeless, but was informed potentially she and the children could be placed in a hostel until home available. </a:t>
            </a:r>
          </a:p>
          <a:p>
            <a:r>
              <a:rPr lang="en-GB" sz="1600" b="1" dirty="0"/>
              <a:t>Mum stated she was feeling low, high EPDS score</a:t>
            </a:r>
          </a:p>
          <a:p>
            <a:r>
              <a:rPr lang="en-GB" sz="1600" b="1" dirty="0"/>
              <a:t>Health Visitor offered assistance from The Early Years Social Worker, </a:t>
            </a:r>
            <a:r>
              <a:rPr lang="en-GB" sz="1600" b="1" dirty="0" err="1"/>
              <a:t>Peri</a:t>
            </a:r>
            <a:r>
              <a:rPr lang="en-GB" sz="1600" b="1" dirty="0"/>
              <a:t>-Natal MH Nurse and SLT </a:t>
            </a:r>
          </a:p>
          <a:p>
            <a:r>
              <a:rPr lang="en-GB" sz="1600" b="1" dirty="0"/>
              <a:t>Previously mum had refused as “didn’t want social work involved in her life”.</a:t>
            </a:r>
          </a:p>
          <a:p>
            <a:r>
              <a:rPr lang="en-GB" sz="1600" b="1" dirty="0"/>
              <a:t>During further visits, including after a domestic incident occurred, mum accepted support from our social worker. </a:t>
            </a:r>
          </a:p>
          <a:p>
            <a:r>
              <a:rPr lang="en-GB" sz="1600" b="1" dirty="0"/>
              <a:t>A joint visit occurred and due to the family facing homelessness, the social worker made a series of enquiries and supported referral to third sector service which supports families at risk of becoming homeless. </a:t>
            </a:r>
          </a:p>
          <a:p>
            <a:pPr marL="342900" indent="-342900">
              <a:buNone/>
            </a:pPr>
            <a:r>
              <a:rPr lang="en-GB" sz="1600" b="1" dirty="0">
                <a:solidFill>
                  <a:srgbClr val="FF0000"/>
                </a:solidFill>
              </a:rPr>
              <a:t>Outcome: 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600" b="1" dirty="0">
                <a:solidFill>
                  <a:srgbClr val="FF0000"/>
                </a:solidFill>
              </a:rPr>
              <a:t>Mother supported in gaining new tenancy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600" b="1" dirty="0">
                <a:solidFill>
                  <a:srgbClr val="FF0000"/>
                </a:solidFill>
              </a:rPr>
              <a:t>Positive impact on children’s wellbeing as no longer living in hostile environment, better attachment and bond 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600" b="1" dirty="0">
                <a:solidFill>
                  <a:srgbClr val="FF0000"/>
                </a:solidFill>
              </a:rPr>
              <a:t>Mother supported with benefit maximisation and budgeting.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600" b="1" dirty="0">
                <a:solidFill>
                  <a:srgbClr val="FF0000"/>
                </a:solidFill>
              </a:rPr>
              <a:t>Mother mood improved, children thriving and meeting development milestones </a:t>
            </a:r>
          </a:p>
          <a:p>
            <a:endParaRPr lang="en-GB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188640"/>
            <a:ext cx="10972800" cy="72008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Case Study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2566" y="3588119"/>
            <a:ext cx="638255" cy="556736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By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39229"/>
            <a:ext cx="10515600" cy="695213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Our Dream Is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2868" y="5580024"/>
            <a:ext cx="4557656" cy="1323381"/>
            <a:chOff x="12868" y="5660032"/>
            <a:chExt cx="4557656" cy="1323381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2868" y="5836855"/>
              <a:ext cx="1511132" cy="924308"/>
            </a:xfrm>
            <a:prstGeom prst="rect">
              <a:avLst/>
            </a:prstGeom>
          </p:spPr>
        </p:pic>
        <p:grpSp>
          <p:nvGrpSpPr>
            <p:cNvPr id="12" name="Group 11"/>
            <p:cNvGrpSpPr/>
            <p:nvPr/>
          </p:nvGrpSpPr>
          <p:grpSpPr>
            <a:xfrm>
              <a:off x="3137964" y="5776913"/>
              <a:ext cx="1432560" cy="1206500"/>
              <a:chOff x="3078972" y="5776913"/>
              <a:chExt cx="1432560" cy="1206500"/>
            </a:xfrm>
          </p:grpSpPr>
          <p:pic>
            <p:nvPicPr>
              <p:cNvPr id="14" name="Picture 13"/>
              <p:cNvPicPr/>
              <p:nvPr/>
            </p:nvPicPr>
            <p:blipFill>
              <a:blip r:embed="rId4" cstate="email">
                <a:clrChange>
                  <a:clrFrom>
                    <a:srgbClr val="FFFFFE"/>
                  </a:clrFrom>
                  <a:clrTo>
                    <a:srgbClr val="FFFFFE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3193272" y="5776913"/>
                <a:ext cx="1209675" cy="800100"/>
              </a:xfrm>
              <a:prstGeom prst="rect">
                <a:avLst/>
              </a:prstGeom>
            </p:spPr>
          </p:pic>
          <p:sp>
            <p:nvSpPr>
              <p:cNvPr id="15" name="Text Box 5"/>
              <p:cNvSpPr txBox="1">
                <a:spLocks/>
              </p:cNvSpPr>
              <p:nvPr/>
            </p:nvSpPr>
            <p:spPr>
              <a:xfrm>
                <a:off x="3078972" y="6538913"/>
                <a:ext cx="1432560" cy="44450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8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Franklin Gothic Demi" panose="020B07030201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Delivering care</a:t>
                </a:r>
                <a:br>
                  <a:rPr kumimoji="0" lang="en-GB" sz="8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Franklin Gothic Demi" panose="020B07030201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</a:br>
                <a:r>
                  <a:rPr kumimoji="0" lang="en-GB" sz="8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Franklin Gothic Demi" panose="020B07030201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together</a:t>
                </a:r>
                <a:endParaRPr kumimoji="0" lang="en-GB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95365" y="5660032"/>
              <a:ext cx="1572904" cy="1219306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6560820" y="2118153"/>
            <a:ext cx="5349240" cy="357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Progressive universal services (0-5) that is able to proportionately respond to child and family needs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Develop a workforce that has complementary skills and knowledge  therefore reducing bureaucratic barriers to support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72698" y="2113321"/>
            <a:ext cx="5159135" cy="355473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Child at the Centre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Overcome challenges to help the child get the right help at the right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Work in Partnership </a:t>
            </a:r>
            <a:r>
              <a:rPr lang="en-GB" b="1" dirty="0"/>
              <a:t>with whoever can help </a:t>
            </a:r>
            <a:r>
              <a:rPr lang="en-GB" dirty="0"/>
              <a:t> to address needs.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algn="ctr"/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7809" y="194310"/>
            <a:ext cx="2762251" cy="1735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227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/>
              <a:t>Any Questions.......</a:t>
            </a:r>
            <a:br>
              <a:rPr lang="en-GB" b="1" dirty="0">
                <a:solidFill>
                  <a:schemeClr val="accent1"/>
                </a:solidFill>
              </a:rPr>
            </a:br>
            <a:endParaRPr lang="en-GB" dirty="0"/>
          </a:p>
        </p:txBody>
      </p:sp>
      <p:pic>
        <p:nvPicPr>
          <p:cNvPr id="4" name="Picture 2" descr="Image result for question mark with baby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33153" y="2062978"/>
            <a:ext cx="6825571" cy="35184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GIRFEC Ppnt Template Slides">
  <a:themeElements>
    <a:clrScheme name="GIRFEC Ppnt Template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GIRFEC Ppnt Template Slides">
      <a:majorFont>
        <a:latin typeface="Verdana"/>
        <a:ea typeface=""/>
        <a:cs typeface="Arial"/>
      </a:majorFont>
      <a:minorFont>
        <a:latin typeface="Comic Sans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GIRFEC Ppnt Template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IRFEC Ppnt Template Slid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IRFEC Ppnt Template Slid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IRFEC Ppnt Template Slid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IRFEC Ppnt Template Slid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IRFEC Ppnt Template Slid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IRFEC Ppnt Template Slid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IRFEC Ppnt Template Slid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IRFEC Ppnt Template Slid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IRFEC Ppnt Template Slid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IRFEC Ppnt Template Slid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IRFEC Ppnt Template Slid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1435</TotalTime>
  <Words>399</Words>
  <Application>Microsoft Macintosh PowerPoint</Application>
  <PresentationFormat>Widescreen</PresentationFormat>
  <Paragraphs>78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Calibri</vt:lpstr>
      <vt:lpstr>Candara</vt:lpstr>
      <vt:lpstr>Comic Sans MS</vt:lpstr>
      <vt:lpstr>Franklin Gothic Demi</vt:lpstr>
      <vt:lpstr>Symbol</vt:lpstr>
      <vt:lpstr>Times New Roman</vt:lpstr>
      <vt:lpstr>Verdana</vt:lpstr>
      <vt:lpstr>Wingdings</vt:lpstr>
      <vt:lpstr>GIRFEC Ppnt Template Slides</vt:lpstr>
      <vt:lpstr>Waveform</vt:lpstr>
      <vt:lpstr>Better Together </vt:lpstr>
      <vt:lpstr>Our Focus</vt:lpstr>
      <vt:lpstr>Aims</vt:lpstr>
      <vt:lpstr>Who are the Team? </vt:lpstr>
      <vt:lpstr>Universal Health Visiting Pathway</vt:lpstr>
      <vt:lpstr>The Team works together earlier.</vt:lpstr>
      <vt:lpstr>Case Study</vt:lpstr>
      <vt:lpstr>Our Dream Is</vt:lpstr>
      <vt:lpstr>Any Questions....... </vt:lpstr>
    </vt:vector>
  </TitlesOfParts>
  <Company>NAC</Company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Keir</dc:creator>
  <cp:lastModifiedBy>Alison Clancy</cp:lastModifiedBy>
  <cp:revision>206</cp:revision>
  <cp:lastPrinted>2017-02-24T10:58:05Z</cp:lastPrinted>
  <dcterms:created xsi:type="dcterms:W3CDTF">2017-01-12T14:24:14Z</dcterms:created>
  <dcterms:modified xsi:type="dcterms:W3CDTF">2018-04-25T08:38:01Z</dcterms:modified>
</cp:coreProperties>
</file>