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1" r:id="rId3"/>
    <p:sldId id="263" r:id="rId4"/>
    <p:sldId id="265" r:id="rId5"/>
    <p:sldId id="267" r:id="rId6"/>
    <p:sldId id="269" r:id="rId7"/>
    <p:sldId id="271" r:id="rId8"/>
    <p:sldId id="273" r:id="rId9"/>
    <p:sldId id="275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5766C9-B41B-4E48-B6CB-D1DD6E76D422}" v="40" dt="2018-04-24T15:46:10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howGuides="1">
      <p:cViewPr varScale="1">
        <p:scale>
          <a:sx n="131" d="100"/>
          <a:sy n="131" d="100"/>
        </p:scale>
        <p:origin x="134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203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B853F1-B568-40C5-BDF2-6CC787E15ECF}" type="doc">
      <dgm:prSet loTypeId="urn:microsoft.com/office/officeart/2005/8/layout/vList5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C419F5B2-75BA-448E-B978-9948A251F33F}">
      <dgm:prSet phldrT="[Text]" custT="1"/>
      <dgm:spPr>
        <a:xfrm>
          <a:off x="0" y="1857"/>
          <a:ext cx="2238451" cy="893307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GB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Permanent Home</a:t>
          </a:r>
          <a:endParaRPr lang="en-US" sz="18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CE10D8E-7682-4BA6-A8F8-8D61F2E3E971}" type="parTrans" cxnId="{88E40189-E388-4CB2-881D-E5C2B0988372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4731A81-F9CB-46BB-8887-397204189195}" type="sibTrans" cxnId="{88E40189-E388-4CB2-881D-E5C2B0988372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AB77DC3-E5DE-4B9D-812A-D4DC48D83340}">
      <dgm:prSet phldrT="[Text]" custT="1"/>
      <dgm:spPr>
        <a:xfrm rot="5400000">
          <a:off x="3870862" y="-1541223"/>
          <a:ext cx="714645" cy="3979468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Balancing housing availability and housing aspiration and choice for families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463817EC-BB0F-4F4C-84B0-BF531F949DBD}" type="parTrans" cxnId="{6E9B3CF6-002A-426E-862D-403A33B0F4D8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81389E0-0B30-48E7-AE97-6B7602ADACFA}" type="sibTrans" cxnId="{6E9B3CF6-002A-426E-862D-403A33B0F4D8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E4AE2FF-86CD-4FA7-9E0B-1F5B76CB8FF1}">
      <dgm:prSet phldrT="[Text]" custT="1"/>
      <dgm:spPr>
        <a:xfrm>
          <a:off x="0" y="939829"/>
          <a:ext cx="2238451" cy="893307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GB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Shared Ownership</a:t>
          </a:r>
          <a:endParaRPr lang="en-US" sz="18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06642170-1EE8-4ABC-A650-20857A00082E}" type="parTrans" cxnId="{84396E16-1D57-4443-A527-F0C46CFAA06F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19607AB-637C-413A-842F-D3F2415D3A01}" type="sibTrans" cxnId="{84396E16-1D57-4443-A527-F0C46CFAA06F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9B4A87-B513-4925-9AF9-8E0129842633}">
      <dgm:prSet phldrT="[Text]" custT="1"/>
      <dgm:spPr>
        <a:xfrm>
          <a:off x="0" y="1877802"/>
          <a:ext cx="2238451" cy="893307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Self-Directed &amp; </a:t>
          </a:r>
          <a:r>
            <a:rPr lang="en-US" sz="18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Personalised</a:t>
          </a:r>
          <a:r>
            <a:rPr lang="en-US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Plan</a:t>
          </a:r>
        </a:p>
      </dgm:t>
    </dgm:pt>
    <dgm:pt modelId="{184581E1-57B7-4434-94CD-E7792D9C7DB0}" type="parTrans" cxnId="{D70F792D-F004-4D30-B270-E9AE93FA72C6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5713F3-8D02-4315-BECD-3B9B5281F842}" type="sibTrans" cxnId="{D70F792D-F004-4D30-B270-E9AE93FA72C6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754055-E24A-4070-8DF8-CA76012C9CDA}">
      <dgm:prSet phldrT="[Text]" custT="1"/>
      <dgm:spPr>
        <a:xfrm rot="5400000">
          <a:off x="3870862" y="334721"/>
          <a:ext cx="714645" cy="3979468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Establishes the full support needs of each family member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E7F652A7-B84A-48C1-A3A2-EC7207A448F2}" type="parTrans" cxnId="{612851B7-DDAE-4278-858B-B5378A7DCF41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6ED365A-D88E-44A8-BA83-84861079207C}" type="sibTrans" cxnId="{612851B7-DDAE-4278-858B-B5378A7DCF41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DD1CB6D-A5A4-4F26-AA67-40DDF47C91DB}">
      <dgm:prSet custT="1"/>
      <dgm:spPr>
        <a:xfrm rot="5400000">
          <a:off x="3870862" y="1272694"/>
          <a:ext cx="714645" cy="3979468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Builds on the assets-based approach of our support work to facilitate transition from 'service users' to 'contributors', active in the development &amp; delivery of the service. </a:t>
          </a:r>
        </a:p>
      </dgm:t>
    </dgm:pt>
    <dgm:pt modelId="{277047F1-F21C-4D60-A3EC-12E40F5C9A7B}" type="parTrans" cxnId="{5F64FA8F-E00A-4983-9655-3E11B91151BF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A073B11-2838-4707-9DD8-35747644E75B}" type="sibTrans" cxnId="{5F64FA8F-E00A-4983-9655-3E11B91151BF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D680C7-BA59-458E-BEEF-9B575D816DF7}">
      <dgm:prSet phldrT="[Text]" custT="1"/>
      <dgm:spPr>
        <a:xfrm rot="5400000">
          <a:off x="3870862" y="-603250"/>
          <a:ext cx="714645" cy="3979468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Co-produced Personal Housing Plan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1900ECA3-B6F8-4B6C-B7B3-50166DD0EDC0}" type="parTrans" cxnId="{EDF597C5-ABEE-4A38-A377-56EF0B281D52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B04EF-BFE6-426D-8D48-77D29DD42892}" type="sibTrans" cxnId="{EDF597C5-ABEE-4A38-A377-56EF0B281D52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4F0E6A-C306-46E7-8F12-833338C2A6C9}">
      <dgm:prSet custT="1"/>
      <dgm:spPr>
        <a:xfrm>
          <a:off x="0" y="2815775"/>
          <a:ext cx="2238451" cy="893307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n-US" sz="18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Empowered by Peer Support</a:t>
          </a:r>
        </a:p>
      </dgm:t>
    </dgm:pt>
    <dgm:pt modelId="{4C3055AF-5DA1-4E31-9816-839DC8DEEF2F}" type="sibTrans" cxnId="{4810C37D-0254-45D4-9257-3330FAD3E16D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0A08B14-9A1A-452C-9ED8-AB1DE80EE0D3}" type="parTrans" cxnId="{4810C37D-0254-45D4-9257-3330FAD3E16D}">
      <dgm:prSet/>
      <dgm:spPr/>
      <dgm:t>
        <a:bodyPr/>
        <a:lstStyle/>
        <a:p>
          <a:endParaRPr lang="en-US" sz="10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BB659C-F8E7-4AB7-8AED-5195A81C98AE}">
      <dgm:prSet phldrT="[Text]" custT="1"/>
      <dgm:spPr>
        <a:xfrm rot="5400000">
          <a:off x="3870862" y="-1541223"/>
          <a:ext cx="714645" cy="3979468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Recognises a range of factors in appraising Housing Options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6D4FA317-32C6-4287-ADE9-0CC80D99397B}" type="parTrans" cxnId="{8069B9E4-BD47-49F7-B723-70F22DD80142}">
      <dgm:prSet/>
      <dgm:spPr/>
      <dgm:t>
        <a:bodyPr/>
        <a:lstStyle/>
        <a:p>
          <a:endParaRPr lang="en-US"/>
        </a:p>
      </dgm:t>
    </dgm:pt>
    <dgm:pt modelId="{967969FE-850E-49DA-8925-3F4D71E5CCE1}" type="sibTrans" cxnId="{8069B9E4-BD47-49F7-B723-70F22DD80142}">
      <dgm:prSet/>
      <dgm:spPr/>
      <dgm:t>
        <a:bodyPr/>
        <a:lstStyle/>
        <a:p>
          <a:endParaRPr lang="en-US"/>
        </a:p>
      </dgm:t>
    </dgm:pt>
    <dgm:pt modelId="{CC3E1CA0-2174-4AB2-AC8C-96903E107C77}">
      <dgm:prSet phldrT="[Text]" custT="1"/>
      <dgm:spPr>
        <a:xfrm rot="5400000">
          <a:off x="3870862" y="334721"/>
          <a:ext cx="714645" cy="3979468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Support assessments are psychologically informed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316BF897-8D0B-43FB-AD64-8F0AFCFCDCC0}" type="parTrans" cxnId="{C2F129FE-C3C1-4608-91B9-D8EB2A0B32E7}">
      <dgm:prSet/>
      <dgm:spPr/>
      <dgm:t>
        <a:bodyPr/>
        <a:lstStyle/>
        <a:p>
          <a:endParaRPr lang="en-US"/>
        </a:p>
      </dgm:t>
    </dgm:pt>
    <dgm:pt modelId="{C7EA3AB8-383F-440F-B5FC-1CBA3DC819AA}" type="sibTrans" cxnId="{C2F129FE-C3C1-4608-91B9-D8EB2A0B32E7}">
      <dgm:prSet/>
      <dgm:spPr/>
      <dgm:t>
        <a:bodyPr/>
        <a:lstStyle/>
        <a:p>
          <a:endParaRPr lang="en-US"/>
        </a:p>
      </dgm:t>
    </dgm:pt>
    <dgm:pt modelId="{1F6601A6-7B97-49FE-BDCC-8F5916BC0CE1}">
      <dgm:prSet phldrT="[Text]" custT="1"/>
      <dgm:spPr>
        <a:xfrm rot="5400000">
          <a:off x="3870862" y="-603250"/>
          <a:ext cx="714645" cy="3979468"/>
        </a:xfr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Engagement with existing services and/or Named Person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BBF1164A-F766-4523-9E34-02ADD51D9673}" type="parTrans" cxnId="{5D24AE58-C212-4610-B63F-E59538729D67}">
      <dgm:prSet/>
      <dgm:spPr/>
      <dgm:t>
        <a:bodyPr/>
        <a:lstStyle/>
        <a:p>
          <a:endParaRPr lang="en-US"/>
        </a:p>
      </dgm:t>
    </dgm:pt>
    <dgm:pt modelId="{4AD5791A-4B8F-4C2F-8F07-103B95A1197E}" type="sibTrans" cxnId="{5D24AE58-C212-4610-B63F-E59538729D67}">
      <dgm:prSet/>
      <dgm:spPr/>
      <dgm:t>
        <a:bodyPr/>
        <a:lstStyle/>
        <a:p>
          <a:endParaRPr lang="en-US"/>
        </a:p>
      </dgm:t>
    </dgm:pt>
    <dgm:pt modelId="{B59796AB-CC94-4464-9E56-054B9EB1D8BB}">
      <dgm:prSet phldrT="[Text]" custT="1"/>
      <dgm:spPr>
        <a:xfrm rot="5400000">
          <a:off x="3870862" y="334721"/>
          <a:ext cx="714645" cy="3979468"/>
        </a:xfr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Char char="•"/>
          </a:pPr>
          <a:r>
            <a:rPr lang="en-US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Addresses immediate, m</a:t>
          </a:r>
          <a:r>
            <a:rPr lang="en-GB" sz="14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edium</a:t>
          </a:r>
          <a:r>
            <a:rPr lang="en-GB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and longer term Housing aspirations</a:t>
          </a:r>
          <a:endParaRPr lang="en-US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gm:t>
    </dgm:pt>
    <dgm:pt modelId="{75E12023-BC67-4508-B17E-A7BD23EA623C}" type="parTrans" cxnId="{03004F6C-23D6-4906-84C0-82EF0CA5FD55}">
      <dgm:prSet/>
      <dgm:spPr/>
      <dgm:t>
        <a:bodyPr/>
        <a:lstStyle/>
        <a:p>
          <a:endParaRPr lang="en-US"/>
        </a:p>
      </dgm:t>
    </dgm:pt>
    <dgm:pt modelId="{265C236F-9E44-4E72-823D-BE9D5578607A}" type="sibTrans" cxnId="{03004F6C-23D6-4906-84C0-82EF0CA5FD55}">
      <dgm:prSet/>
      <dgm:spPr/>
      <dgm:t>
        <a:bodyPr/>
        <a:lstStyle/>
        <a:p>
          <a:endParaRPr lang="en-US"/>
        </a:p>
      </dgm:t>
    </dgm:pt>
    <dgm:pt modelId="{CE1E6F31-0C44-4195-BF17-BAAC7CADBB5E}" type="pres">
      <dgm:prSet presAssocID="{19B853F1-B568-40C5-BDF2-6CC787E15ECF}" presName="Name0" presStyleCnt="0">
        <dgm:presLayoutVars>
          <dgm:dir/>
          <dgm:animLvl val="lvl"/>
          <dgm:resizeHandles val="exact"/>
        </dgm:presLayoutVars>
      </dgm:prSet>
      <dgm:spPr/>
    </dgm:pt>
    <dgm:pt modelId="{5CD98292-2181-4702-8A8C-B52107031080}" type="pres">
      <dgm:prSet presAssocID="{C419F5B2-75BA-448E-B978-9948A251F33F}" presName="linNode" presStyleCnt="0"/>
      <dgm:spPr/>
    </dgm:pt>
    <dgm:pt modelId="{0E55A68F-BAB2-4189-9032-39D2CCD8B2AC}" type="pres">
      <dgm:prSet presAssocID="{C419F5B2-75BA-448E-B978-9948A251F33F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72D8174-0180-47CF-AC07-18379DCA4F5E}" type="pres">
      <dgm:prSet presAssocID="{C419F5B2-75BA-448E-B978-9948A251F33F}" presName="descendantText" presStyleLbl="alignAccFollowNode1" presStyleIdx="0" presStyleCnt="4">
        <dgm:presLayoutVars>
          <dgm:bulletEnabled val="1"/>
        </dgm:presLayoutVars>
      </dgm:prSet>
      <dgm:spPr/>
    </dgm:pt>
    <dgm:pt modelId="{A4DCC493-8426-4AED-8B7F-FEC281FD4FF4}" type="pres">
      <dgm:prSet presAssocID="{94731A81-F9CB-46BB-8887-397204189195}" presName="sp" presStyleCnt="0"/>
      <dgm:spPr/>
    </dgm:pt>
    <dgm:pt modelId="{A49C1F31-D548-4539-BBAB-5E0375FBC2D0}" type="pres">
      <dgm:prSet presAssocID="{5E4AE2FF-86CD-4FA7-9E0B-1F5B76CB8FF1}" presName="linNode" presStyleCnt="0"/>
      <dgm:spPr/>
    </dgm:pt>
    <dgm:pt modelId="{DA427A41-ADDC-4CE3-9FCC-7F5606F4C5E3}" type="pres">
      <dgm:prSet presAssocID="{5E4AE2FF-86CD-4FA7-9E0B-1F5B76CB8FF1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DEB6F4E8-3000-4187-87FB-83C0DE9461A1}" type="pres">
      <dgm:prSet presAssocID="{5E4AE2FF-86CD-4FA7-9E0B-1F5B76CB8FF1}" presName="descendantText" presStyleLbl="alignAccFollowNode1" presStyleIdx="1" presStyleCnt="4">
        <dgm:presLayoutVars>
          <dgm:bulletEnabled val="1"/>
        </dgm:presLayoutVars>
      </dgm:prSet>
      <dgm:spPr>
        <a:prstGeom prst="round2SameRect">
          <a:avLst/>
        </a:prstGeom>
      </dgm:spPr>
    </dgm:pt>
    <dgm:pt modelId="{74C55546-8094-47ED-9D1A-72730A12058B}" type="pres">
      <dgm:prSet presAssocID="{E19607AB-637C-413A-842F-D3F2415D3A01}" presName="sp" presStyleCnt="0"/>
      <dgm:spPr/>
    </dgm:pt>
    <dgm:pt modelId="{91E8436A-E2A0-4939-BC51-6614ECBE3D64}" type="pres">
      <dgm:prSet presAssocID="{C29B4A87-B513-4925-9AF9-8E0129842633}" presName="linNode" presStyleCnt="0"/>
      <dgm:spPr/>
    </dgm:pt>
    <dgm:pt modelId="{16E1DF6E-FF7A-478A-B257-B69244A9F9DB}" type="pres">
      <dgm:prSet presAssocID="{C29B4A87-B513-4925-9AF9-8E0129842633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9E3B3B64-0438-4E94-BE85-49DA30AB4332}" type="pres">
      <dgm:prSet presAssocID="{C29B4A87-B513-4925-9AF9-8E0129842633}" presName="descendantText" presStyleLbl="alignAccFollowNode1" presStyleIdx="2" presStyleCnt="4">
        <dgm:presLayoutVars>
          <dgm:bulletEnabled val="1"/>
        </dgm:presLayoutVars>
      </dgm:prSet>
      <dgm:spPr>
        <a:prstGeom prst="round2SameRect">
          <a:avLst/>
        </a:prstGeom>
      </dgm:spPr>
    </dgm:pt>
    <dgm:pt modelId="{941314C6-AB56-4CE9-BFBE-D3F6334A5EE6}" type="pres">
      <dgm:prSet presAssocID="{465713F3-8D02-4315-BECD-3B9B5281F842}" presName="sp" presStyleCnt="0"/>
      <dgm:spPr/>
    </dgm:pt>
    <dgm:pt modelId="{052D5261-8E37-4363-8BC2-EEAB55F84DC2}" type="pres">
      <dgm:prSet presAssocID="{814F0E6A-C306-46E7-8F12-833338C2A6C9}" presName="linNode" presStyleCnt="0"/>
      <dgm:spPr/>
    </dgm:pt>
    <dgm:pt modelId="{D5C395D8-AC1A-4C74-9111-9362D26452F1}" type="pres">
      <dgm:prSet presAssocID="{814F0E6A-C306-46E7-8F12-833338C2A6C9}" presName="parentText" presStyleLbl="node1" presStyleIdx="3" presStyleCnt="4">
        <dgm:presLayoutVars>
          <dgm:chMax val="1"/>
          <dgm:bulletEnabled val="1"/>
        </dgm:presLayoutVars>
      </dgm:prSet>
      <dgm:spPr/>
    </dgm:pt>
    <dgm:pt modelId="{A64E2FA1-30B8-4150-9545-173232FDB804}" type="pres">
      <dgm:prSet presAssocID="{814F0E6A-C306-46E7-8F12-833338C2A6C9}" presName="descendantText" presStyleLbl="alignAccFollowNode1" presStyleIdx="3" presStyleCnt="4">
        <dgm:presLayoutVars>
          <dgm:bulletEnabled val="1"/>
        </dgm:presLayoutVars>
      </dgm:prSet>
      <dgm:spPr/>
    </dgm:pt>
  </dgm:ptLst>
  <dgm:cxnLst>
    <dgm:cxn modelId="{BC3DEE00-F01D-4389-BBF8-EFF4B6FD584E}" type="presOf" srcId="{814F0E6A-C306-46E7-8F12-833338C2A6C9}" destId="{D5C395D8-AC1A-4C74-9111-9362D26452F1}" srcOrd="0" destOrd="0" presId="urn:microsoft.com/office/officeart/2005/8/layout/vList5"/>
    <dgm:cxn modelId="{31353905-3BDD-4B12-B948-32D1BF462D94}" type="presOf" srcId="{C419F5B2-75BA-448E-B978-9948A251F33F}" destId="{0E55A68F-BAB2-4189-9032-39D2CCD8B2AC}" srcOrd="0" destOrd="0" presId="urn:microsoft.com/office/officeart/2005/8/layout/vList5"/>
    <dgm:cxn modelId="{84396E16-1D57-4443-A527-F0C46CFAA06F}" srcId="{19B853F1-B568-40C5-BDF2-6CC787E15ECF}" destId="{5E4AE2FF-86CD-4FA7-9E0B-1F5B76CB8FF1}" srcOrd="1" destOrd="0" parTransId="{06642170-1EE8-4ABC-A650-20857A00082E}" sibTransId="{E19607AB-637C-413A-842F-D3F2415D3A01}"/>
    <dgm:cxn modelId="{1517C82B-0654-4191-8CAD-2D67BDC989F1}" type="presOf" srcId="{C29B4A87-B513-4925-9AF9-8E0129842633}" destId="{16E1DF6E-FF7A-478A-B257-B69244A9F9DB}" srcOrd="0" destOrd="0" presId="urn:microsoft.com/office/officeart/2005/8/layout/vList5"/>
    <dgm:cxn modelId="{D70F792D-F004-4D30-B270-E9AE93FA72C6}" srcId="{19B853F1-B568-40C5-BDF2-6CC787E15ECF}" destId="{C29B4A87-B513-4925-9AF9-8E0129842633}" srcOrd="2" destOrd="0" parTransId="{184581E1-57B7-4434-94CD-E7792D9C7DB0}" sibTransId="{465713F3-8D02-4315-BECD-3B9B5281F842}"/>
    <dgm:cxn modelId="{5BE51741-CEAE-4A5C-A115-62D086120F7D}" type="presOf" srcId="{B59796AB-CC94-4464-9E56-054B9EB1D8BB}" destId="{9E3B3B64-0438-4E94-BE85-49DA30AB4332}" srcOrd="0" destOrd="2" presId="urn:microsoft.com/office/officeart/2005/8/layout/vList5"/>
    <dgm:cxn modelId="{61539552-AD3F-42F4-BFBA-5E442911FBC6}" type="presOf" srcId="{1F6601A6-7B97-49FE-BDCC-8F5916BC0CE1}" destId="{DEB6F4E8-3000-4187-87FB-83C0DE9461A1}" srcOrd="0" destOrd="1" presId="urn:microsoft.com/office/officeart/2005/8/layout/vList5"/>
    <dgm:cxn modelId="{5D24AE58-C212-4610-B63F-E59538729D67}" srcId="{5E4AE2FF-86CD-4FA7-9E0B-1F5B76CB8FF1}" destId="{1F6601A6-7B97-49FE-BDCC-8F5916BC0CE1}" srcOrd="1" destOrd="0" parTransId="{BBF1164A-F766-4523-9E34-02ADD51D9673}" sibTransId="{4AD5791A-4B8F-4C2F-8F07-103B95A1197E}"/>
    <dgm:cxn modelId="{E904B860-CAE7-46C8-AE43-57868EA3C4E9}" type="presOf" srcId="{CCD680C7-BA59-458E-BEEF-9B575D816DF7}" destId="{DEB6F4E8-3000-4187-87FB-83C0DE9461A1}" srcOrd="0" destOrd="0" presId="urn:microsoft.com/office/officeart/2005/8/layout/vList5"/>
    <dgm:cxn modelId="{03004F6C-23D6-4906-84C0-82EF0CA5FD55}" srcId="{C29B4A87-B513-4925-9AF9-8E0129842633}" destId="{B59796AB-CC94-4464-9E56-054B9EB1D8BB}" srcOrd="2" destOrd="0" parTransId="{75E12023-BC67-4508-B17E-A7BD23EA623C}" sibTransId="{265C236F-9E44-4E72-823D-BE9D5578607A}"/>
    <dgm:cxn modelId="{B32D066F-71DC-4CA5-AEAD-34F210CF6B40}" type="presOf" srcId="{2ABB659C-F8E7-4AB7-8AED-5195A81C98AE}" destId="{B72D8174-0180-47CF-AC07-18379DCA4F5E}" srcOrd="0" destOrd="1" presId="urn:microsoft.com/office/officeart/2005/8/layout/vList5"/>
    <dgm:cxn modelId="{010F1975-9500-4E57-A8A7-E12DF4E0545D}" type="presOf" srcId="{0AB77DC3-E5DE-4B9D-812A-D4DC48D83340}" destId="{B72D8174-0180-47CF-AC07-18379DCA4F5E}" srcOrd="0" destOrd="0" presId="urn:microsoft.com/office/officeart/2005/8/layout/vList5"/>
    <dgm:cxn modelId="{4810C37D-0254-45D4-9257-3330FAD3E16D}" srcId="{19B853F1-B568-40C5-BDF2-6CC787E15ECF}" destId="{814F0E6A-C306-46E7-8F12-833338C2A6C9}" srcOrd="3" destOrd="0" parTransId="{50A08B14-9A1A-452C-9ED8-AB1DE80EE0D3}" sibTransId="{4C3055AF-5DA1-4E31-9816-839DC8DEEF2F}"/>
    <dgm:cxn modelId="{614B9E7E-668A-4F32-BDE3-64A0A2B62825}" type="presOf" srcId="{8DD1CB6D-A5A4-4F26-AA67-40DDF47C91DB}" destId="{A64E2FA1-30B8-4150-9545-173232FDB804}" srcOrd="0" destOrd="0" presId="urn:microsoft.com/office/officeart/2005/8/layout/vList5"/>
    <dgm:cxn modelId="{BC39BF87-AEFB-4D49-B2A3-72B57D5E8A9D}" type="presOf" srcId="{5E4AE2FF-86CD-4FA7-9E0B-1F5B76CB8FF1}" destId="{DA427A41-ADDC-4CE3-9FCC-7F5606F4C5E3}" srcOrd="0" destOrd="0" presId="urn:microsoft.com/office/officeart/2005/8/layout/vList5"/>
    <dgm:cxn modelId="{88E40189-E388-4CB2-881D-E5C2B0988372}" srcId="{19B853F1-B568-40C5-BDF2-6CC787E15ECF}" destId="{C419F5B2-75BA-448E-B978-9948A251F33F}" srcOrd="0" destOrd="0" parTransId="{3CE10D8E-7682-4BA6-A8F8-8D61F2E3E971}" sibTransId="{94731A81-F9CB-46BB-8887-397204189195}"/>
    <dgm:cxn modelId="{4E45778C-6E0D-42A3-B9C9-483F3DC38137}" type="presOf" srcId="{59754055-E24A-4070-8DF8-CA76012C9CDA}" destId="{9E3B3B64-0438-4E94-BE85-49DA30AB4332}" srcOrd="0" destOrd="0" presId="urn:microsoft.com/office/officeart/2005/8/layout/vList5"/>
    <dgm:cxn modelId="{5F64FA8F-E00A-4983-9655-3E11B91151BF}" srcId="{814F0E6A-C306-46E7-8F12-833338C2A6C9}" destId="{8DD1CB6D-A5A4-4F26-AA67-40DDF47C91DB}" srcOrd="0" destOrd="0" parTransId="{277047F1-F21C-4D60-A3EC-12E40F5C9A7B}" sibTransId="{7A073B11-2838-4707-9DD8-35747644E75B}"/>
    <dgm:cxn modelId="{A23E1C96-B813-4E7D-BACB-1D9B651865CD}" type="presOf" srcId="{19B853F1-B568-40C5-BDF2-6CC787E15ECF}" destId="{CE1E6F31-0C44-4195-BF17-BAAC7CADBB5E}" srcOrd="0" destOrd="0" presId="urn:microsoft.com/office/officeart/2005/8/layout/vList5"/>
    <dgm:cxn modelId="{612851B7-DDAE-4278-858B-B5378A7DCF41}" srcId="{C29B4A87-B513-4925-9AF9-8E0129842633}" destId="{59754055-E24A-4070-8DF8-CA76012C9CDA}" srcOrd="0" destOrd="0" parTransId="{E7F652A7-B84A-48C1-A3A2-EC7207A448F2}" sibTransId="{C6ED365A-D88E-44A8-BA83-84861079207C}"/>
    <dgm:cxn modelId="{EDF597C5-ABEE-4A38-A377-56EF0B281D52}" srcId="{5E4AE2FF-86CD-4FA7-9E0B-1F5B76CB8FF1}" destId="{CCD680C7-BA59-458E-BEEF-9B575D816DF7}" srcOrd="0" destOrd="0" parTransId="{1900ECA3-B6F8-4B6C-B7B3-50166DD0EDC0}" sibTransId="{F71B04EF-BFE6-426D-8D48-77D29DD42892}"/>
    <dgm:cxn modelId="{8069B9E4-BD47-49F7-B723-70F22DD80142}" srcId="{C419F5B2-75BA-448E-B978-9948A251F33F}" destId="{2ABB659C-F8E7-4AB7-8AED-5195A81C98AE}" srcOrd="1" destOrd="0" parTransId="{6D4FA317-32C6-4287-ADE9-0CC80D99397B}" sibTransId="{967969FE-850E-49DA-8925-3F4D71E5CCE1}"/>
    <dgm:cxn modelId="{F19A8DEB-699B-475F-B94A-D8D18DB17C7F}" type="presOf" srcId="{CC3E1CA0-2174-4AB2-AC8C-96903E107C77}" destId="{9E3B3B64-0438-4E94-BE85-49DA30AB4332}" srcOrd="0" destOrd="1" presId="urn:microsoft.com/office/officeart/2005/8/layout/vList5"/>
    <dgm:cxn modelId="{6E9B3CF6-002A-426E-862D-403A33B0F4D8}" srcId="{C419F5B2-75BA-448E-B978-9948A251F33F}" destId="{0AB77DC3-E5DE-4B9D-812A-D4DC48D83340}" srcOrd="0" destOrd="0" parTransId="{463817EC-BB0F-4F4C-84B0-BF531F949DBD}" sibTransId="{081389E0-0B30-48E7-AE97-6B7602ADACFA}"/>
    <dgm:cxn modelId="{C2F129FE-C3C1-4608-91B9-D8EB2A0B32E7}" srcId="{C29B4A87-B513-4925-9AF9-8E0129842633}" destId="{CC3E1CA0-2174-4AB2-AC8C-96903E107C77}" srcOrd="1" destOrd="0" parTransId="{316BF897-8D0B-43FB-AD64-8F0AFCFCDCC0}" sibTransId="{C7EA3AB8-383F-440F-B5FC-1CBA3DC819AA}"/>
    <dgm:cxn modelId="{E634FE99-301F-4F63-9D72-8E6C71B86B98}" type="presParOf" srcId="{CE1E6F31-0C44-4195-BF17-BAAC7CADBB5E}" destId="{5CD98292-2181-4702-8A8C-B52107031080}" srcOrd="0" destOrd="0" presId="urn:microsoft.com/office/officeart/2005/8/layout/vList5"/>
    <dgm:cxn modelId="{05F67AA7-83E1-488D-BCC7-3B5D1F068042}" type="presParOf" srcId="{5CD98292-2181-4702-8A8C-B52107031080}" destId="{0E55A68F-BAB2-4189-9032-39D2CCD8B2AC}" srcOrd="0" destOrd="0" presId="urn:microsoft.com/office/officeart/2005/8/layout/vList5"/>
    <dgm:cxn modelId="{74803FA8-82F1-47E8-A34A-9B1DF0A690AC}" type="presParOf" srcId="{5CD98292-2181-4702-8A8C-B52107031080}" destId="{B72D8174-0180-47CF-AC07-18379DCA4F5E}" srcOrd="1" destOrd="0" presId="urn:microsoft.com/office/officeart/2005/8/layout/vList5"/>
    <dgm:cxn modelId="{081CADCF-34E2-471E-861E-DB8B578232F1}" type="presParOf" srcId="{CE1E6F31-0C44-4195-BF17-BAAC7CADBB5E}" destId="{A4DCC493-8426-4AED-8B7F-FEC281FD4FF4}" srcOrd="1" destOrd="0" presId="urn:microsoft.com/office/officeart/2005/8/layout/vList5"/>
    <dgm:cxn modelId="{D285538A-9BD0-46D1-9887-BF4EB3720757}" type="presParOf" srcId="{CE1E6F31-0C44-4195-BF17-BAAC7CADBB5E}" destId="{A49C1F31-D548-4539-BBAB-5E0375FBC2D0}" srcOrd="2" destOrd="0" presId="urn:microsoft.com/office/officeart/2005/8/layout/vList5"/>
    <dgm:cxn modelId="{4B497971-9F9B-4B6E-A461-3AC2A3D83807}" type="presParOf" srcId="{A49C1F31-D548-4539-BBAB-5E0375FBC2D0}" destId="{DA427A41-ADDC-4CE3-9FCC-7F5606F4C5E3}" srcOrd="0" destOrd="0" presId="urn:microsoft.com/office/officeart/2005/8/layout/vList5"/>
    <dgm:cxn modelId="{2EDA9DDD-835B-44E3-BA87-CB0C93159F72}" type="presParOf" srcId="{A49C1F31-D548-4539-BBAB-5E0375FBC2D0}" destId="{DEB6F4E8-3000-4187-87FB-83C0DE9461A1}" srcOrd="1" destOrd="0" presId="urn:microsoft.com/office/officeart/2005/8/layout/vList5"/>
    <dgm:cxn modelId="{2AF7A563-E0D9-4BED-859E-00E6E2135BB9}" type="presParOf" srcId="{CE1E6F31-0C44-4195-BF17-BAAC7CADBB5E}" destId="{74C55546-8094-47ED-9D1A-72730A12058B}" srcOrd="3" destOrd="0" presId="urn:microsoft.com/office/officeart/2005/8/layout/vList5"/>
    <dgm:cxn modelId="{8ABD3006-B778-49F7-BE29-979F2C769925}" type="presParOf" srcId="{CE1E6F31-0C44-4195-BF17-BAAC7CADBB5E}" destId="{91E8436A-E2A0-4939-BC51-6614ECBE3D64}" srcOrd="4" destOrd="0" presId="urn:microsoft.com/office/officeart/2005/8/layout/vList5"/>
    <dgm:cxn modelId="{5A49195E-0BE4-495E-982D-3B6EB4CD10B1}" type="presParOf" srcId="{91E8436A-E2A0-4939-BC51-6614ECBE3D64}" destId="{16E1DF6E-FF7A-478A-B257-B69244A9F9DB}" srcOrd="0" destOrd="0" presId="urn:microsoft.com/office/officeart/2005/8/layout/vList5"/>
    <dgm:cxn modelId="{8EE3E7CE-3083-4492-A052-8205B9A486B3}" type="presParOf" srcId="{91E8436A-E2A0-4939-BC51-6614ECBE3D64}" destId="{9E3B3B64-0438-4E94-BE85-49DA30AB4332}" srcOrd="1" destOrd="0" presId="urn:microsoft.com/office/officeart/2005/8/layout/vList5"/>
    <dgm:cxn modelId="{4E130654-93BF-4955-867B-1683B2300CB9}" type="presParOf" srcId="{CE1E6F31-0C44-4195-BF17-BAAC7CADBB5E}" destId="{941314C6-AB56-4CE9-BFBE-D3F6334A5EE6}" srcOrd="5" destOrd="0" presId="urn:microsoft.com/office/officeart/2005/8/layout/vList5"/>
    <dgm:cxn modelId="{4E6C358B-BEC9-4DF4-BFEC-7F645B6C90BE}" type="presParOf" srcId="{CE1E6F31-0C44-4195-BF17-BAAC7CADBB5E}" destId="{052D5261-8E37-4363-8BC2-EEAB55F84DC2}" srcOrd="6" destOrd="0" presId="urn:microsoft.com/office/officeart/2005/8/layout/vList5"/>
    <dgm:cxn modelId="{D3855716-9397-416D-BABF-E7DE0EABF9F0}" type="presParOf" srcId="{052D5261-8E37-4363-8BC2-EEAB55F84DC2}" destId="{D5C395D8-AC1A-4C74-9111-9362D26452F1}" srcOrd="0" destOrd="0" presId="urn:microsoft.com/office/officeart/2005/8/layout/vList5"/>
    <dgm:cxn modelId="{E86BF468-E6D8-4FB5-ACFC-EAFC9D1BE927}" type="presParOf" srcId="{052D5261-8E37-4363-8BC2-EEAB55F84DC2}" destId="{A64E2FA1-30B8-4150-9545-173232FDB80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2D8174-0180-47CF-AC07-18379DCA4F5E}">
      <dsp:nvSpPr>
        <dsp:cNvPr id="0" name=""/>
        <dsp:cNvSpPr/>
      </dsp:nvSpPr>
      <dsp:spPr>
        <a:xfrm rot="5400000">
          <a:off x="5048059" y="-2033623"/>
          <a:ext cx="871601" cy="5161280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Balancing housing availability and housing aspiration and choice for families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Recognises a range of factors in appraising Housing Options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2903220" y="153764"/>
        <a:ext cx="5118732" cy="786505"/>
      </dsp:txXfrm>
    </dsp:sp>
    <dsp:sp modelId="{0E55A68F-BAB2-4189-9032-39D2CCD8B2AC}">
      <dsp:nvSpPr>
        <dsp:cNvPr id="0" name=""/>
        <dsp:cNvSpPr/>
      </dsp:nvSpPr>
      <dsp:spPr>
        <a:xfrm>
          <a:off x="0" y="2265"/>
          <a:ext cx="2903220" cy="1089501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Permanent Home</a:t>
          </a:r>
          <a:endParaRPr lang="en-US" sz="1800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3185" y="55450"/>
        <a:ext cx="2796850" cy="983131"/>
      </dsp:txXfrm>
    </dsp:sp>
    <dsp:sp modelId="{DEB6F4E8-3000-4187-87FB-83C0DE9461A1}">
      <dsp:nvSpPr>
        <dsp:cNvPr id="0" name=""/>
        <dsp:cNvSpPr/>
      </dsp:nvSpPr>
      <dsp:spPr>
        <a:xfrm rot="5400000">
          <a:off x="5048059" y="-889646"/>
          <a:ext cx="871601" cy="5161280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Co-produced Personal Housing Plan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Engagement with existing services and/or Named Person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2903220" y="1297741"/>
        <a:ext cx="5118732" cy="786505"/>
      </dsp:txXfrm>
    </dsp:sp>
    <dsp:sp modelId="{DA427A41-ADDC-4CE3-9FCC-7F5606F4C5E3}">
      <dsp:nvSpPr>
        <dsp:cNvPr id="0" name=""/>
        <dsp:cNvSpPr/>
      </dsp:nvSpPr>
      <dsp:spPr>
        <a:xfrm>
          <a:off x="0" y="1146242"/>
          <a:ext cx="2903220" cy="1089501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Shared Ownership</a:t>
          </a:r>
          <a:endParaRPr lang="en-US" sz="1800" kern="1200" dirty="0">
            <a:solidFill>
              <a:sysClr val="window" lastClr="FFFFFF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>
        <a:off x="53185" y="1199427"/>
        <a:ext cx="2796850" cy="983131"/>
      </dsp:txXfrm>
    </dsp:sp>
    <dsp:sp modelId="{9E3B3B64-0438-4E94-BE85-49DA30AB4332}">
      <dsp:nvSpPr>
        <dsp:cNvPr id="0" name=""/>
        <dsp:cNvSpPr/>
      </dsp:nvSpPr>
      <dsp:spPr>
        <a:xfrm rot="5400000">
          <a:off x="5048059" y="254329"/>
          <a:ext cx="871601" cy="5161280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Establishes the full support needs of each family member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Support assessments are psychologically informed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Addresses immediate, m</a:t>
          </a:r>
          <a:r>
            <a:rPr lang="en-GB" sz="1400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edium</a:t>
          </a:r>
          <a:r>
            <a:rPr lang="en-GB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and longer term Housing aspirations</a:t>
          </a:r>
          <a:endParaRPr lang="en-US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dsp:txBody>
      <dsp:txXfrm rot="-5400000">
        <a:off x="2903220" y="2441716"/>
        <a:ext cx="5118732" cy="786505"/>
      </dsp:txXfrm>
    </dsp:sp>
    <dsp:sp modelId="{16E1DF6E-FF7A-478A-B257-B69244A9F9DB}">
      <dsp:nvSpPr>
        <dsp:cNvPr id="0" name=""/>
        <dsp:cNvSpPr/>
      </dsp:nvSpPr>
      <dsp:spPr>
        <a:xfrm>
          <a:off x="0" y="2290219"/>
          <a:ext cx="2903220" cy="1089501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Self-Directed &amp; </a:t>
          </a:r>
          <a:r>
            <a:rPr lang="en-US" sz="1800" kern="1200" dirty="0" err="1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Personalised</a:t>
          </a:r>
          <a:r>
            <a:rPr lang="en-US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 Plan</a:t>
          </a:r>
        </a:p>
      </dsp:txBody>
      <dsp:txXfrm>
        <a:off x="53185" y="2343404"/>
        <a:ext cx="2796850" cy="983131"/>
      </dsp:txXfrm>
    </dsp:sp>
    <dsp:sp modelId="{A64E2FA1-30B8-4150-9545-173232FDB804}">
      <dsp:nvSpPr>
        <dsp:cNvPr id="0" name=""/>
        <dsp:cNvSpPr/>
      </dsp:nvSpPr>
      <dsp:spPr>
        <a:xfrm rot="5400000">
          <a:off x="5048059" y="1398306"/>
          <a:ext cx="871601" cy="5161280"/>
        </a:xfrm>
        <a:prstGeom prst="round2SameRect">
          <a:avLst/>
        </a:prstGeom>
        <a:solidFill>
          <a:srgbClr val="FF0000">
            <a:alpha val="90000"/>
            <a:tint val="4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FF0000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Builds on the assets-based approach of our support work to facilitate transition from 'service users' to 'contributors', active in the development &amp; delivery of the service. </a:t>
          </a:r>
        </a:p>
      </dsp:txBody>
      <dsp:txXfrm rot="-5400000">
        <a:off x="2903220" y="3585693"/>
        <a:ext cx="5118732" cy="786505"/>
      </dsp:txXfrm>
    </dsp:sp>
    <dsp:sp modelId="{D5C395D8-AC1A-4C74-9111-9362D26452F1}">
      <dsp:nvSpPr>
        <dsp:cNvPr id="0" name=""/>
        <dsp:cNvSpPr/>
      </dsp:nvSpPr>
      <dsp:spPr>
        <a:xfrm>
          <a:off x="0" y="3434195"/>
          <a:ext cx="2903220" cy="1089501"/>
        </a:xfrm>
        <a:prstGeom prst="roundRect">
          <a:avLst/>
        </a:prstGeom>
        <a:solidFill>
          <a:srgbClr val="FF0000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ADAFA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ysClr val="window" lastClr="FFFFFF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Empowered by Peer Support</a:t>
          </a:r>
        </a:p>
      </dsp:txBody>
      <dsp:txXfrm>
        <a:off x="53185" y="3487380"/>
        <a:ext cx="2796850" cy="98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3CF85-2A80-475D-995D-115E81442E09}" type="datetimeFigureOut">
              <a:rPr lang="de-DE" smtClean="0"/>
              <a:t>25.04.18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16E8A-3EB6-4B67-86F7-038057EEA01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1719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16E8A-3EB6-4B67-86F7-038057EEA010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238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llo white typ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3329480" y="2924944"/>
            <a:ext cx="2446810" cy="982340"/>
            <a:chOff x="2319338" y="1052513"/>
            <a:chExt cx="4511675" cy="1811337"/>
          </a:xfrm>
        </p:grpSpPr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2319338" y="1052513"/>
              <a:ext cx="1054100" cy="1773237"/>
            </a:xfrm>
            <a:custGeom>
              <a:avLst/>
              <a:gdLst>
                <a:gd name="T0" fmla="*/ 98 w 664"/>
                <a:gd name="T1" fmla="*/ 0 h 1117"/>
                <a:gd name="T2" fmla="*/ 98 w 664"/>
                <a:gd name="T3" fmla="*/ 478 h 1117"/>
                <a:gd name="T4" fmla="*/ 349 w 664"/>
                <a:gd name="T5" fmla="*/ 257 h 1117"/>
                <a:gd name="T6" fmla="*/ 664 w 664"/>
                <a:gd name="T7" fmla="*/ 544 h 1117"/>
                <a:gd name="T8" fmla="*/ 664 w 664"/>
                <a:gd name="T9" fmla="*/ 1117 h 1117"/>
                <a:gd name="T10" fmla="*/ 566 w 664"/>
                <a:gd name="T11" fmla="*/ 1117 h 1117"/>
                <a:gd name="T12" fmla="*/ 566 w 664"/>
                <a:gd name="T13" fmla="*/ 578 h 1117"/>
                <a:gd name="T14" fmla="*/ 344 w 664"/>
                <a:gd name="T15" fmla="*/ 378 h 1117"/>
                <a:gd name="T16" fmla="*/ 98 w 664"/>
                <a:gd name="T17" fmla="*/ 592 h 1117"/>
                <a:gd name="T18" fmla="*/ 98 w 664"/>
                <a:gd name="T19" fmla="*/ 1117 h 1117"/>
                <a:gd name="T20" fmla="*/ 0 w 664"/>
                <a:gd name="T21" fmla="*/ 1117 h 1117"/>
                <a:gd name="T22" fmla="*/ 0 w 664"/>
                <a:gd name="T23" fmla="*/ 0 h 1117"/>
                <a:gd name="T24" fmla="*/ 98 w 664"/>
                <a:gd name="T25" fmla="*/ 0 h 1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64" h="1117">
                  <a:moveTo>
                    <a:pt x="98" y="0"/>
                  </a:moveTo>
                  <a:lnTo>
                    <a:pt x="98" y="478"/>
                  </a:lnTo>
                  <a:lnTo>
                    <a:pt x="349" y="257"/>
                  </a:lnTo>
                  <a:lnTo>
                    <a:pt x="664" y="544"/>
                  </a:lnTo>
                  <a:lnTo>
                    <a:pt x="664" y="1117"/>
                  </a:lnTo>
                  <a:lnTo>
                    <a:pt x="566" y="1117"/>
                  </a:lnTo>
                  <a:lnTo>
                    <a:pt x="566" y="578"/>
                  </a:lnTo>
                  <a:lnTo>
                    <a:pt x="344" y="378"/>
                  </a:lnTo>
                  <a:lnTo>
                    <a:pt x="98" y="592"/>
                  </a:lnTo>
                  <a:lnTo>
                    <a:pt x="98" y="1117"/>
                  </a:lnTo>
                  <a:lnTo>
                    <a:pt x="0" y="1117"/>
                  </a:lnTo>
                  <a:lnTo>
                    <a:pt x="0" y="0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5"/>
            <p:cNvSpPr>
              <a:spLocks noEditPoints="1"/>
            </p:cNvSpPr>
            <p:nvPr userDrawn="1"/>
          </p:nvSpPr>
          <p:spPr bwMode="auto">
            <a:xfrm>
              <a:off x="3552826" y="1509713"/>
              <a:ext cx="1150938" cy="1354137"/>
            </a:xfrm>
            <a:custGeom>
              <a:avLst/>
              <a:gdLst>
                <a:gd name="T0" fmla="*/ 261 w 306"/>
                <a:gd name="T1" fmla="*/ 155 h 359"/>
                <a:gd name="T2" fmla="*/ 153 w 306"/>
                <a:gd name="T3" fmla="*/ 35 h 359"/>
                <a:gd name="T4" fmla="*/ 41 w 306"/>
                <a:gd name="T5" fmla="*/ 155 h 359"/>
                <a:gd name="T6" fmla="*/ 261 w 306"/>
                <a:gd name="T7" fmla="*/ 155 h 359"/>
                <a:gd name="T8" fmla="*/ 41 w 306"/>
                <a:gd name="T9" fmla="*/ 190 h 359"/>
                <a:gd name="T10" fmla="*/ 153 w 306"/>
                <a:gd name="T11" fmla="*/ 324 h 359"/>
                <a:gd name="T12" fmla="*/ 260 w 306"/>
                <a:gd name="T13" fmla="*/ 237 h 359"/>
                <a:gd name="T14" fmla="*/ 301 w 306"/>
                <a:gd name="T15" fmla="*/ 237 h 359"/>
                <a:gd name="T16" fmla="*/ 153 w 306"/>
                <a:gd name="T17" fmla="*/ 359 h 359"/>
                <a:gd name="T18" fmla="*/ 0 w 306"/>
                <a:gd name="T19" fmla="*/ 179 h 359"/>
                <a:gd name="T20" fmla="*/ 153 w 306"/>
                <a:gd name="T21" fmla="*/ 0 h 359"/>
                <a:gd name="T22" fmla="*/ 302 w 306"/>
                <a:gd name="T23" fmla="*/ 190 h 359"/>
                <a:gd name="T24" fmla="*/ 41 w 306"/>
                <a:gd name="T25" fmla="*/ 19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6" h="359">
                  <a:moveTo>
                    <a:pt x="261" y="155"/>
                  </a:moveTo>
                  <a:cubicBezTo>
                    <a:pt x="259" y="93"/>
                    <a:pt x="220" y="35"/>
                    <a:pt x="153" y="35"/>
                  </a:cubicBezTo>
                  <a:cubicBezTo>
                    <a:pt x="85" y="35"/>
                    <a:pt x="48" y="94"/>
                    <a:pt x="41" y="155"/>
                  </a:cubicBezTo>
                  <a:lnTo>
                    <a:pt x="261" y="155"/>
                  </a:lnTo>
                  <a:close/>
                  <a:moveTo>
                    <a:pt x="41" y="190"/>
                  </a:moveTo>
                  <a:cubicBezTo>
                    <a:pt x="42" y="251"/>
                    <a:pt x="74" y="324"/>
                    <a:pt x="153" y="324"/>
                  </a:cubicBezTo>
                  <a:cubicBezTo>
                    <a:pt x="214" y="324"/>
                    <a:pt x="246" y="288"/>
                    <a:pt x="260" y="237"/>
                  </a:cubicBezTo>
                  <a:cubicBezTo>
                    <a:pt x="301" y="237"/>
                    <a:pt x="301" y="237"/>
                    <a:pt x="301" y="237"/>
                  </a:cubicBezTo>
                  <a:cubicBezTo>
                    <a:pt x="283" y="314"/>
                    <a:pt x="239" y="359"/>
                    <a:pt x="153" y="359"/>
                  </a:cubicBezTo>
                  <a:cubicBezTo>
                    <a:pt x="45" y="359"/>
                    <a:pt x="0" y="276"/>
                    <a:pt x="0" y="179"/>
                  </a:cubicBezTo>
                  <a:cubicBezTo>
                    <a:pt x="0" y="90"/>
                    <a:pt x="45" y="0"/>
                    <a:pt x="153" y="0"/>
                  </a:cubicBezTo>
                  <a:cubicBezTo>
                    <a:pt x="262" y="0"/>
                    <a:pt x="306" y="95"/>
                    <a:pt x="302" y="190"/>
                  </a:cubicBezTo>
                  <a:lnTo>
                    <a:pt x="41" y="19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6"/>
            <p:cNvSpPr>
              <a:spLocks noChangeArrowheads="1"/>
            </p:cNvSpPr>
            <p:nvPr userDrawn="1"/>
          </p:nvSpPr>
          <p:spPr bwMode="auto">
            <a:xfrm>
              <a:off x="4902201" y="1052513"/>
              <a:ext cx="155575" cy="177323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5286376" y="1052513"/>
              <a:ext cx="153988" cy="1773237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5624513" y="1509713"/>
              <a:ext cx="1206500" cy="1354137"/>
            </a:xfrm>
            <a:custGeom>
              <a:avLst/>
              <a:gdLst>
                <a:gd name="T0" fmla="*/ 42 w 321"/>
                <a:gd name="T1" fmla="*/ 179 h 359"/>
                <a:gd name="T2" fmla="*/ 161 w 321"/>
                <a:gd name="T3" fmla="*/ 324 h 359"/>
                <a:gd name="T4" fmla="*/ 280 w 321"/>
                <a:gd name="T5" fmla="*/ 179 h 359"/>
                <a:gd name="T6" fmla="*/ 161 w 321"/>
                <a:gd name="T7" fmla="*/ 35 h 359"/>
                <a:gd name="T8" fmla="*/ 42 w 321"/>
                <a:gd name="T9" fmla="*/ 179 h 359"/>
                <a:gd name="T10" fmla="*/ 321 w 321"/>
                <a:gd name="T11" fmla="*/ 179 h 359"/>
                <a:gd name="T12" fmla="*/ 161 w 321"/>
                <a:gd name="T13" fmla="*/ 359 h 359"/>
                <a:gd name="T14" fmla="*/ 0 w 321"/>
                <a:gd name="T15" fmla="*/ 179 h 359"/>
                <a:gd name="T16" fmla="*/ 161 w 321"/>
                <a:gd name="T17" fmla="*/ 0 h 359"/>
                <a:gd name="T18" fmla="*/ 321 w 321"/>
                <a:gd name="T19" fmla="*/ 17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1" h="359">
                  <a:moveTo>
                    <a:pt x="42" y="179"/>
                  </a:moveTo>
                  <a:cubicBezTo>
                    <a:pt x="42" y="251"/>
                    <a:pt x="81" y="324"/>
                    <a:pt x="161" y="324"/>
                  </a:cubicBezTo>
                  <a:cubicBezTo>
                    <a:pt x="240" y="324"/>
                    <a:pt x="280" y="251"/>
                    <a:pt x="280" y="179"/>
                  </a:cubicBezTo>
                  <a:cubicBezTo>
                    <a:pt x="280" y="107"/>
                    <a:pt x="240" y="35"/>
                    <a:pt x="161" y="35"/>
                  </a:cubicBezTo>
                  <a:cubicBezTo>
                    <a:pt x="81" y="35"/>
                    <a:pt x="42" y="107"/>
                    <a:pt x="42" y="179"/>
                  </a:cubicBezTo>
                  <a:moveTo>
                    <a:pt x="321" y="179"/>
                  </a:moveTo>
                  <a:cubicBezTo>
                    <a:pt x="321" y="276"/>
                    <a:pt x="264" y="359"/>
                    <a:pt x="161" y="359"/>
                  </a:cubicBezTo>
                  <a:cubicBezTo>
                    <a:pt x="57" y="359"/>
                    <a:pt x="0" y="276"/>
                    <a:pt x="0" y="179"/>
                  </a:cubicBezTo>
                  <a:cubicBezTo>
                    <a:pt x="0" y="82"/>
                    <a:pt x="57" y="0"/>
                    <a:pt x="161" y="0"/>
                  </a:cubicBezTo>
                  <a:cubicBezTo>
                    <a:pt x="264" y="0"/>
                    <a:pt x="321" y="82"/>
                    <a:pt x="321" y="179"/>
                  </a:cubicBez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23" name="Group 22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4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89678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COL &amp;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600200"/>
            <a:ext cx="3743968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540000" y="427038"/>
            <a:ext cx="3744416" cy="5536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7"/>
          </p:nvPr>
        </p:nvSpPr>
        <p:spPr>
          <a:xfrm>
            <a:off x="539552" y="980728"/>
            <a:ext cx="3744416" cy="576064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8"/>
          </p:nvPr>
        </p:nvSpPr>
        <p:spPr>
          <a:xfrm>
            <a:off x="4859968" y="404664"/>
            <a:ext cx="3747232" cy="57214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5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6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7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1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2835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Pic Bac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4498951"/>
            <a:ext cx="2519832" cy="1650434"/>
          </a:xfrm>
          <a:solidFill>
            <a:schemeClr val="bg1"/>
          </a:solidFill>
        </p:spPr>
        <p:txBody>
          <a:bodyPr lIns="72000" tIns="72000" rIns="72000" bIns="72000" anchor="b" anchorCtr="0">
            <a:spAutoFit/>
          </a:bodyPr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1400" b="1"/>
            </a:lvl2pPr>
            <a:lvl3pPr marL="182563" indent="-182563">
              <a:defRPr sz="1400"/>
            </a:lvl3pPr>
            <a:lvl4pPr marL="357188" indent="-174625">
              <a:defRPr sz="1400"/>
            </a:lvl4pPr>
            <a:lvl5pPr marL="539750" indent="-182563">
              <a:defRPr sz="1400"/>
            </a:lvl5pPr>
          </a:lstStyle>
          <a:p>
            <a:pPr lvl="0"/>
            <a:r>
              <a:rPr lang="en-GB" dirty="0"/>
              <a:t>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8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3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0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4191461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Text on Pi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21"/>
          <p:cNvSpPr>
            <a:spLocks noGrp="1"/>
          </p:cNvSpPr>
          <p:nvPr>
            <p:ph type="title"/>
          </p:nvPr>
        </p:nvSpPr>
        <p:spPr>
          <a:xfrm>
            <a:off x="540000" y="2983814"/>
            <a:ext cx="8064000" cy="55369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9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398278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 Pic Back RedBox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4498951"/>
            <a:ext cx="2519832" cy="1650434"/>
          </a:xfrm>
          <a:solidFill>
            <a:schemeClr val="tx2"/>
          </a:solidFill>
        </p:spPr>
        <p:txBody>
          <a:bodyPr lIns="72000" tIns="72000" rIns="72000" bIns="72000" anchor="b" anchorCtr="0">
            <a:sp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1400" b="1">
                <a:solidFill>
                  <a:schemeClr val="bg1"/>
                </a:solidFill>
              </a:defRPr>
            </a:lvl2pPr>
            <a:lvl3pPr marL="182563" indent="-182563">
              <a:buClr>
                <a:schemeClr val="bg1"/>
              </a:buClr>
              <a:defRPr sz="1400">
                <a:solidFill>
                  <a:schemeClr val="bg1"/>
                </a:solidFill>
              </a:defRPr>
            </a:lvl3pPr>
            <a:lvl4pPr marL="357188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539750" indent="-182563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8" name="Isosceles Triangle 7"/>
          <p:cNvSpPr/>
          <p:nvPr userDrawn="1"/>
        </p:nvSpPr>
        <p:spPr>
          <a:xfrm rot="10800000">
            <a:off x="0" y="6146475"/>
            <a:ext cx="288000" cy="288000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3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9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7515676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Pic Back RedBox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40000" y="4498951"/>
            <a:ext cx="2519832" cy="1650434"/>
          </a:xfrm>
          <a:solidFill>
            <a:schemeClr val="tx2"/>
          </a:solidFill>
        </p:spPr>
        <p:txBody>
          <a:bodyPr lIns="72000" tIns="72000" rIns="72000" bIns="72000" anchor="b" anchorCtr="0">
            <a:spAutoFit/>
          </a:bodyPr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1400" b="1">
                <a:solidFill>
                  <a:schemeClr val="bg1"/>
                </a:solidFill>
              </a:defRPr>
            </a:lvl2pPr>
            <a:lvl3pPr marL="182563" indent="-182563">
              <a:buClr>
                <a:schemeClr val="bg1"/>
              </a:buClr>
              <a:defRPr sz="1400">
                <a:solidFill>
                  <a:schemeClr val="bg1"/>
                </a:solidFill>
              </a:defRPr>
            </a:lvl3pPr>
            <a:lvl4pPr marL="357188" indent="-174625">
              <a:buClr>
                <a:schemeClr val="bg1"/>
              </a:buClr>
              <a:defRPr sz="1400">
                <a:solidFill>
                  <a:schemeClr val="bg1"/>
                </a:solidFill>
              </a:defRPr>
            </a:lvl4pPr>
            <a:lvl5pPr marL="539750" indent="-182563">
              <a:buClr>
                <a:schemeClr val="bg1"/>
              </a:buClr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8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3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0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272780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Totally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66167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ro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539776" y="1772816"/>
            <a:ext cx="8064000" cy="1368152"/>
          </a:xfrm>
        </p:spPr>
        <p:txBody>
          <a:bodyPr/>
          <a:lstStyle>
            <a:lvl1pPr algn="ctr">
              <a:defRPr sz="20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8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9075072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hite T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992" y="764702"/>
            <a:ext cx="2375816" cy="4824537"/>
          </a:xfrm>
          <a:noFill/>
        </p:spPr>
        <p:txBody>
          <a:bodyPr lIns="72000" tIns="72000" rIns="72000" bIns="72000" anchor="t" anchorCtr="0"/>
          <a:lstStyle>
            <a:lvl1pPr>
              <a:defRPr lang="en-US" sz="1000" b="1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sz="1000" b="1">
                <a:solidFill>
                  <a:schemeClr val="bg1"/>
                </a:solidFill>
              </a:defRPr>
            </a:lvl2pPr>
            <a:lvl3pPr marL="182563" indent="-182563">
              <a:buClr>
                <a:schemeClr val="bg1"/>
              </a:buClr>
              <a:defRPr sz="1000">
                <a:solidFill>
                  <a:schemeClr val="bg1"/>
                </a:solidFill>
              </a:defRPr>
            </a:lvl3pPr>
            <a:lvl4pPr marL="357188" indent="-174625">
              <a:buClr>
                <a:schemeClr val="bg1"/>
              </a:buClr>
              <a:defRPr sz="1000">
                <a:solidFill>
                  <a:schemeClr val="bg1"/>
                </a:solidFill>
              </a:defRPr>
            </a:lvl4pPr>
            <a:lvl5pPr marL="539750" indent="-182563">
              <a:buClr>
                <a:schemeClr val="bg1"/>
              </a:buCl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7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3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0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579494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lack T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992" y="764702"/>
            <a:ext cx="2375816" cy="4824537"/>
          </a:xfrm>
          <a:solidFill>
            <a:schemeClr val="bg1"/>
          </a:solidFill>
        </p:spPr>
        <p:txBody>
          <a:bodyPr lIns="72000" tIns="72000" rIns="72000" bIns="72000" anchor="t" anchorCtr="0"/>
          <a:lstStyle>
            <a:lvl1pPr>
              <a:defRPr lang="en-US" sz="10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1000" b="1">
                <a:solidFill>
                  <a:schemeClr val="tx1"/>
                </a:solidFill>
              </a:defRPr>
            </a:lvl2pPr>
            <a:lvl3pPr marL="182563" indent="-182563">
              <a:buClr>
                <a:schemeClr val="bg1"/>
              </a:buClr>
              <a:defRPr sz="1000">
                <a:solidFill>
                  <a:schemeClr val="tx1"/>
                </a:solidFill>
              </a:defRPr>
            </a:lvl3pPr>
            <a:lvl4pPr marL="357188" indent="-174625">
              <a:buClr>
                <a:schemeClr val="bg1"/>
              </a:buClr>
              <a:defRPr sz="1000">
                <a:solidFill>
                  <a:schemeClr val="tx1"/>
                </a:solidFill>
              </a:defRPr>
            </a:lvl4pPr>
            <a:lvl5pPr marL="539750" indent="-182563">
              <a:buClr>
                <a:schemeClr val="bg1"/>
              </a:buCl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Text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18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2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3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0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218874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539776" y="3212976"/>
            <a:ext cx="8064000" cy="1368152"/>
          </a:xfrm>
        </p:spPr>
        <p:txBody>
          <a:bodyPr/>
          <a:lstStyle>
            <a:lvl1pPr algn="ctr">
              <a:defRPr sz="3200" b="1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8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9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535787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hello red typ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 userDrawn="1"/>
        </p:nvGrpSpPr>
        <p:grpSpPr>
          <a:xfrm>
            <a:off x="3329480" y="2924944"/>
            <a:ext cx="2446810" cy="982340"/>
            <a:chOff x="2319338" y="1052513"/>
            <a:chExt cx="4511675" cy="1811337"/>
          </a:xfrm>
          <a:solidFill>
            <a:schemeClr val="tx2"/>
          </a:solidFill>
        </p:grpSpPr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2319338" y="1052513"/>
              <a:ext cx="1054100" cy="1773237"/>
            </a:xfrm>
            <a:custGeom>
              <a:avLst/>
              <a:gdLst>
                <a:gd name="T0" fmla="*/ 98 w 664"/>
                <a:gd name="T1" fmla="*/ 0 h 1117"/>
                <a:gd name="T2" fmla="*/ 98 w 664"/>
                <a:gd name="T3" fmla="*/ 478 h 1117"/>
                <a:gd name="T4" fmla="*/ 349 w 664"/>
                <a:gd name="T5" fmla="*/ 257 h 1117"/>
                <a:gd name="T6" fmla="*/ 664 w 664"/>
                <a:gd name="T7" fmla="*/ 544 h 1117"/>
                <a:gd name="T8" fmla="*/ 664 w 664"/>
                <a:gd name="T9" fmla="*/ 1117 h 1117"/>
                <a:gd name="T10" fmla="*/ 566 w 664"/>
                <a:gd name="T11" fmla="*/ 1117 h 1117"/>
                <a:gd name="T12" fmla="*/ 566 w 664"/>
                <a:gd name="T13" fmla="*/ 578 h 1117"/>
                <a:gd name="T14" fmla="*/ 344 w 664"/>
                <a:gd name="T15" fmla="*/ 378 h 1117"/>
                <a:gd name="T16" fmla="*/ 98 w 664"/>
                <a:gd name="T17" fmla="*/ 592 h 1117"/>
                <a:gd name="T18" fmla="*/ 98 w 664"/>
                <a:gd name="T19" fmla="*/ 1117 h 1117"/>
                <a:gd name="T20" fmla="*/ 0 w 664"/>
                <a:gd name="T21" fmla="*/ 1117 h 1117"/>
                <a:gd name="T22" fmla="*/ 0 w 664"/>
                <a:gd name="T23" fmla="*/ 0 h 1117"/>
                <a:gd name="T24" fmla="*/ 98 w 664"/>
                <a:gd name="T25" fmla="*/ 0 h 1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64" h="1117">
                  <a:moveTo>
                    <a:pt x="98" y="0"/>
                  </a:moveTo>
                  <a:lnTo>
                    <a:pt x="98" y="478"/>
                  </a:lnTo>
                  <a:lnTo>
                    <a:pt x="349" y="257"/>
                  </a:lnTo>
                  <a:lnTo>
                    <a:pt x="664" y="544"/>
                  </a:lnTo>
                  <a:lnTo>
                    <a:pt x="664" y="1117"/>
                  </a:lnTo>
                  <a:lnTo>
                    <a:pt x="566" y="1117"/>
                  </a:lnTo>
                  <a:lnTo>
                    <a:pt x="566" y="578"/>
                  </a:lnTo>
                  <a:lnTo>
                    <a:pt x="344" y="378"/>
                  </a:lnTo>
                  <a:lnTo>
                    <a:pt x="98" y="592"/>
                  </a:lnTo>
                  <a:lnTo>
                    <a:pt x="98" y="1117"/>
                  </a:lnTo>
                  <a:lnTo>
                    <a:pt x="0" y="1117"/>
                  </a:lnTo>
                  <a:lnTo>
                    <a:pt x="0" y="0"/>
                  </a:lnTo>
                  <a:lnTo>
                    <a:pt x="9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9" name="Freeform 5"/>
            <p:cNvSpPr>
              <a:spLocks noEditPoints="1"/>
            </p:cNvSpPr>
            <p:nvPr userDrawn="1"/>
          </p:nvSpPr>
          <p:spPr bwMode="auto">
            <a:xfrm>
              <a:off x="3552826" y="1509713"/>
              <a:ext cx="1150938" cy="1354137"/>
            </a:xfrm>
            <a:custGeom>
              <a:avLst/>
              <a:gdLst>
                <a:gd name="T0" fmla="*/ 261 w 306"/>
                <a:gd name="T1" fmla="*/ 155 h 359"/>
                <a:gd name="T2" fmla="*/ 153 w 306"/>
                <a:gd name="T3" fmla="*/ 35 h 359"/>
                <a:gd name="T4" fmla="*/ 41 w 306"/>
                <a:gd name="T5" fmla="*/ 155 h 359"/>
                <a:gd name="T6" fmla="*/ 261 w 306"/>
                <a:gd name="T7" fmla="*/ 155 h 359"/>
                <a:gd name="T8" fmla="*/ 41 w 306"/>
                <a:gd name="T9" fmla="*/ 190 h 359"/>
                <a:gd name="T10" fmla="*/ 153 w 306"/>
                <a:gd name="T11" fmla="*/ 324 h 359"/>
                <a:gd name="T12" fmla="*/ 260 w 306"/>
                <a:gd name="T13" fmla="*/ 237 h 359"/>
                <a:gd name="T14" fmla="*/ 301 w 306"/>
                <a:gd name="T15" fmla="*/ 237 h 359"/>
                <a:gd name="T16" fmla="*/ 153 w 306"/>
                <a:gd name="T17" fmla="*/ 359 h 359"/>
                <a:gd name="T18" fmla="*/ 0 w 306"/>
                <a:gd name="T19" fmla="*/ 179 h 359"/>
                <a:gd name="T20" fmla="*/ 153 w 306"/>
                <a:gd name="T21" fmla="*/ 0 h 359"/>
                <a:gd name="T22" fmla="*/ 302 w 306"/>
                <a:gd name="T23" fmla="*/ 190 h 359"/>
                <a:gd name="T24" fmla="*/ 41 w 306"/>
                <a:gd name="T25" fmla="*/ 190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6" h="359">
                  <a:moveTo>
                    <a:pt x="261" y="155"/>
                  </a:moveTo>
                  <a:cubicBezTo>
                    <a:pt x="259" y="93"/>
                    <a:pt x="220" y="35"/>
                    <a:pt x="153" y="35"/>
                  </a:cubicBezTo>
                  <a:cubicBezTo>
                    <a:pt x="85" y="35"/>
                    <a:pt x="48" y="94"/>
                    <a:pt x="41" y="155"/>
                  </a:cubicBezTo>
                  <a:lnTo>
                    <a:pt x="261" y="155"/>
                  </a:lnTo>
                  <a:close/>
                  <a:moveTo>
                    <a:pt x="41" y="190"/>
                  </a:moveTo>
                  <a:cubicBezTo>
                    <a:pt x="42" y="251"/>
                    <a:pt x="74" y="324"/>
                    <a:pt x="153" y="324"/>
                  </a:cubicBezTo>
                  <a:cubicBezTo>
                    <a:pt x="214" y="324"/>
                    <a:pt x="246" y="288"/>
                    <a:pt x="260" y="237"/>
                  </a:cubicBezTo>
                  <a:cubicBezTo>
                    <a:pt x="301" y="237"/>
                    <a:pt x="301" y="237"/>
                    <a:pt x="301" y="237"/>
                  </a:cubicBezTo>
                  <a:cubicBezTo>
                    <a:pt x="283" y="314"/>
                    <a:pt x="239" y="359"/>
                    <a:pt x="153" y="359"/>
                  </a:cubicBezTo>
                  <a:cubicBezTo>
                    <a:pt x="45" y="359"/>
                    <a:pt x="0" y="276"/>
                    <a:pt x="0" y="179"/>
                  </a:cubicBezTo>
                  <a:cubicBezTo>
                    <a:pt x="0" y="90"/>
                    <a:pt x="45" y="0"/>
                    <a:pt x="153" y="0"/>
                  </a:cubicBezTo>
                  <a:cubicBezTo>
                    <a:pt x="262" y="0"/>
                    <a:pt x="306" y="95"/>
                    <a:pt x="302" y="190"/>
                  </a:cubicBezTo>
                  <a:lnTo>
                    <a:pt x="41" y="19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Rectangle 6"/>
            <p:cNvSpPr>
              <a:spLocks noChangeArrowheads="1"/>
            </p:cNvSpPr>
            <p:nvPr userDrawn="1"/>
          </p:nvSpPr>
          <p:spPr bwMode="auto">
            <a:xfrm>
              <a:off x="4902201" y="1052513"/>
              <a:ext cx="155575" cy="1773237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1" name="Rectangle 7"/>
            <p:cNvSpPr>
              <a:spLocks noChangeArrowheads="1"/>
            </p:cNvSpPr>
            <p:nvPr userDrawn="1"/>
          </p:nvSpPr>
          <p:spPr bwMode="auto">
            <a:xfrm>
              <a:off x="5286376" y="1052513"/>
              <a:ext cx="153988" cy="1773237"/>
            </a:xfrm>
            <a:prstGeom prst="rect">
              <a:avLst/>
            </a:pr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2" name="Freeform 8"/>
            <p:cNvSpPr>
              <a:spLocks noEditPoints="1"/>
            </p:cNvSpPr>
            <p:nvPr userDrawn="1"/>
          </p:nvSpPr>
          <p:spPr bwMode="auto">
            <a:xfrm>
              <a:off x="5624513" y="1509713"/>
              <a:ext cx="1206500" cy="1354137"/>
            </a:xfrm>
            <a:custGeom>
              <a:avLst/>
              <a:gdLst>
                <a:gd name="T0" fmla="*/ 42 w 321"/>
                <a:gd name="T1" fmla="*/ 179 h 359"/>
                <a:gd name="T2" fmla="*/ 161 w 321"/>
                <a:gd name="T3" fmla="*/ 324 h 359"/>
                <a:gd name="T4" fmla="*/ 280 w 321"/>
                <a:gd name="T5" fmla="*/ 179 h 359"/>
                <a:gd name="T6" fmla="*/ 161 w 321"/>
                <a:gd name="T7" fmla="*/ 35 h 359"/>
                <a:gd name="T8" fmla="*/ 42 w 321"/>
                <a:gd name="T9" fmla="*/ 179 h 359"/>
                <a:gd name="T10" fmla="*/ 321 w 321"/>
                <a:gd name="T11" fmla="*/ 179 h 359"/>
                <a:gd name="T12" fmla="*/ 161 w 321"/>
                <a:gd name="T13" fmla="*/ 359 h 359"/>
                <a:gd name="T14" fmla="*/ 0 w 321"/>
                <a:gd name="T15" fmla="*/ 179 h 359"/>
                <a:gd name="T16" fmla="*/ 161 w 321"/>
                <a:gd name="T17" fmla="*/ 0 h 359"/>
                <a:gd name="T18" fmla="*/ 321 w 321"/>
                <a:gd name="T19" fmla="*/ 179 h 3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1" h="359">
                  <a:moveTo>
                    <a:pt x="42" y="179"/>
                  </a:moveTo>
                  <a:cubicBezTo>
                    <a:pt x="42" y="251"/>
                    <a:pt x="81" y="324"/>
                    <a:pt x="161" y="324"/>
                  </a:cubicBezTo>
                  <a:cubicBezTo>
                    <a:pt x="240" y="324"/>
                    <a:pt x="280" y="251"/>
                    <a:pt x="280" y="179"/>
                  </a:cubicBezTo>
                  <a:cubicBezTo>
                    <a:pt x="280" y="107"/>
                    <a:pt x="240" y="35"/>
                    <a:pt x="161" y="35"/>
                  </a:cubicBezTo>
                  <a:cubicBezTo>
                    <a:pt x="81" y="35"/>
                    <a:pt x="42" y="107"/>
                    <a:pt x="42" y="179"/>
                  </a:cubicBezTo>
                  <a:moveTo>
                    <a:pt x="321" y="179"/>
                  </a:moveTo>
                  <a:cubicBezTo>
                    <a:pt x="321" y="276"/>
                    <a:pt x="264" y="359"/>
                    <a:pt x="161" y="359"/>
                  </a:cubicBezTo>
                  <a:cubicBezTo>
                    <a:pt x="57" y="359"/>
                    <a:pt x="0" y="276"/>
                    <a:pt x="0" y="179"/>
                  </a:cubicBezTo>
                  <a:cubicBezTo>
                    <a:pt x="0" y="82"/>
                    <a:pt x="57" y="0"/>
                    <a:pt x="161" y="0"/>
                  </a:cubicBezTo>
                  <a:cubicBezTo>
                    <a:pt x="264" y="0"/>
                    <a:pt x="321" y="82"/>
                    <a:pt x="321" y="179"/>
                  </a:cubicBezTo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35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grpSp>
        <p:nvGrpSpPr>
          <p:cNvPr id="36" name="Group 35"/>
          <p:cNvGrpSpPr>
            <a:grpSpLocks noChangeAspect="1"/>
          </p:cNvGrpSpPr>
          <p:nvPr userDrawn="1"/>
        </p:nvGrpSpPr>
        <p:grpSpPr>
          <a:xfrm>
            <a:off x="7703303" y="6332562"/>
            <a:ext cx="1260000" cy="335646"/>
            <a:chOff x="5284788" y="6180138"/>
            <a:chExt cx="2640012" cy="703262"/>
          </a:xfrm>
        </p:grpSpPr>
        <p:sp>
          <p:nvSpPr>
            <p:cNvPr id="37" name="Freeform 7"/>
            <p:cNvSpPr>
              <a:spLocks/>
            </p:cNvSpPr>
            <p:nvPr userDrawn="1"/>
          </p:nvSpPr>
          <p:spPr bwMode="auto">
            <a:xfrm>
              <a:off x="5284788" y="6180138"/>
              <a:ext cx="527050" cy="703262"/>
            </a:xfrm>
            <a:custGeom>
              <a:avLst/>
              <a:gdLst>
                <a:gd name="T0" fmla="*/ 2 w 140"/>
                <a:gd name="T1" fmla="*/ 123 h 185"/>
                <a:gd name="T2" fmla="*/ 72 w 140"/>
                <a:gd name="T3" fmla="*/ 185 h 185"/>
                <a:gd name="T4" fmla="*/ 140 w 140"/>
                <a:gd name="T5" fmla="*/ 134 h 185"/>
                <a:gd name="T6" fmla="*/ 94 w 140"/>
                <a:gd name="T7" fmla="*/ 88 h 185"/>
                <a:gd name="T8" fmla="*/ 51 w 140"/>
                <a:gd name="T9" fmla="*/ 77 h 185"/>
                <a:gd name="T10" fmla="*/ 24 w 140"/>
                <a:gd name="T11" fmla="*/ 50 h 185"/>
                <a:gd name="T12" fmla="*/ 68 w 140"/>
                <a:gd name="T13" fmla="*/ 15 h 185"/>
                <a:gd name="T14" fmla="*/ 117 w 140"/>
                <a:gd name="T15" fmla="*/ 55 h 185"/>
                <a:gd name="T16" fmla="*/ 134 w 140"/>
                <a:gd name="T17" fmla="*/ 55 h 185"/>
                <a:gd name="T18" fmla="*/ 68 w 140"/>
                <a:gd name="T19" fmla="*/ 0 h 185"/>
                <a:gd name="T20" fmla="*/ 7 w 140"/>
                <a:gd name="T21" fmla="*/ 50 h 185"/>
                <a:gd name="T22" fmla="*/ 47 w 140"/>
                <a:gd name="T23" fmla="*/ 93 h 185"/>
                <a:gd name="T24" fmla="*/ 87 w 140"/>
                <a:gd name="T25" fmla="*/ 103 h 185"/>
                <a:gd name="T26" fmla="*/ 123 w 140"/>
                <a:gd name="T27" fmla="*/ 135 h 185"/>
                <a:gd name="T28" fmla="*/ 76 w 140"/>
                <a:gd name="T29" fmla="*/ 170 h 185"/>
                <a:gd name="T30" fmla="*/ 18 w 140"/>
                <a:gd name="T31" fmla="*/ 123 h 185"/>
                <a:gd name="T32" fmla="*/ 2 w 140"/>
                <a:gd name="T33" fmla="*/ 123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0" h="185">
                  <a:moveTo>
                    <a:pt x="2" y="123"/>
                  </a:moveTo>
                  <a:cubicBezTo>
                    <a:pt x="0" y="166"/>
                    <a:pt x="30" y="185"/>
                    <a:pt x="72" y="185"/>
                  </a:cubicBezTo>
                  <a:cubicBezTo>
                    <a:pt x="135" y="185"/>
                    <a:pt x="140" y="146"/>
                    <a:pt x="140" y="134"/>
                  </a:cubicBezTo>
                  <a:cubicBezTo>
                    <a:pt x="140" y="105"/>
                    <a:pt x="119" y="94"/>
                    <a:pt x="94" y="88"/>
                  </a:cubicBezTo>
                  <a:cubicBezTo>
                    <a:pt x="51" y="77"/>
                    <a:pt x="51" y="77"/>
                    <a:pt x="51" y="77"/>
                  </a:cubicBezTo>
                  <a:cubicBezTo>
                    <a:pt x="36" y="74"/>
                    <a:pt x="24" y="67"/>
                    <a:pt x="24" y="50"/>
                  </a:cubicBezTo>
                  <a:cubicBezTo>
                    <a:pt x="24" y="24"/>
                    <a:pt x="45" y="15"/>
                    <a:pt x="68" y="15"/>
                  </a:cubicBezTo>
                  <a:cubicBezTo>
                    <a:pt x="93" y="15"/>
                    <a:pt x="116" y="28"/>
                    <a:pt x="117" y="55"/>
                  </a:cubicBezTo>
                  <a:cubicBezTo>
                    <a:pt x="134" y="55"/>
                    <a:pt x="134" y="55"/>
                    <a:pt x="134" y="55"/>
                  </a:cubicBezTo>
                  <a:cubicBezTo>
                    <a:pt x="134" y="19"/>
                    <a:pt x="103" y="0"/>
                    <a:pt x="68" y="0"/>
                  </a:cubicBezTo>
                  <a:cubicBezTo>
                    <a:pt x="18" y="0"/>
                    <a:pt x="7" y="33"/>
                    <a:pt x="7" y="50"/>
                  </a:cubicBezTo>
                  <a:cubicBezTo>
                    <a:pt x="7" y="78"/>
                    <a:pt x="26" y="88"/>
                    <a:pt x="47" y="93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103" y="107"/>
                    <a:pt x="123" y="114"/>
                    <a:pt x="123" y="135"/>
                  </a:cubicBezTo>
                  <a:cubicBezTo>
                    <a:pt x="123" y="160"/>
                    <a:pt x="95" y="170"/>
                    <a:pt x="76" y="170"/>
                  </a:cubicBezTo>
                  <a:cubicBezTo>
                    <a:pt x="44" y="170"/>
                    <a:pt x="18" y="159"/>
                    <a:pt x="18" y="123"/>
                  </a:cubicBezTo>
                  <a:cubicBezTo>
                    <a:pt x="2" y="123"/>
                    <a:pt x="2" y="123"/>
                    <a:pt x="2" y="12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8" name="Freeform 8"/>
            <p:cNvSpPr>
              <a:spLocks noEditPoints="1"/>
            </p:cNvSpPr>
            <p:nvPr userDrawn="1"/>
          </p:nvSpPr>
          <p:spPr bwMode="auto">
            <a:xfrm>
              <a:off x="6338888" y="6370638"/>
              <a:ext cx="433388" cy="512762"/>
            </a:xfrm>
            <a:custGeom>
              <a:avLst/>
              <a:gdLst>
                <a:gd name="T0" fmla="*/ 15 w 115"/>
                <a:gd name="T1" fmla="*/ 58 h 135"/>
                <a:gd name="T2" fmla="*/ 57 w 115"/>
                <a:gd name="T3" fmla="*/ 13 h 135"/>
                <a:gd name="T4" fmla="*/ 98 w 115"/>
                <a:gd name="T5" fmla="*/ 58 h 135"/>
                <a:gd name="T6" fmla="*/ 15 w 115"/>
                <a:gd name="T7" fmla="*/ 58 h 135"/>
                <a:gd name="T8" fmla="*/ 114 w 115"/>
                <a:gd name="T9" fmla="*/ 71 h 135"/>
                <a:gd name="T10" fmla="*/ 57 w 115"/>
                <a:gd name="T11" fmla="*/ 0 h 135"/>
                <a:gd name="T12" fmla="*/ 0 w 115"/>
                <a:gd name="T13" fmla="*/ 67 h 135"/>
                <a:gd name="T14" fmla="*/ 57 w 115"/>
                <a:gd name="T15" fmla="*/ 135 h 135"/>
                <a:gd name="T16" fmla="*/ 113 w 115"/>
                <a:gd name="T17" fmla="*/ 89 h 135"/>
                <a:gd name="T18" fmla="*/ 98 w 115"/>
                <a:gd name="T19" fmla="*/ 89 h 135"/>
                <a:gd name="T20" fmla="*/ 57 w 115"/>
                <a:gd name="T21" fmla="*/ 122 h 135"/>
                <a:gd name="T22" fmla="*/ 15 w 115"/>
                <a:gd name="T23" fmla="*/ 71 h 135"/>
                <a:gd name="T24" fmla="*/ 114 w 115"/>
                <a:gd name="T25" fmla="*/ 71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35">
                  <a:moveTo>
                    <a:pt x="15" y="58"/>
                  </a:moveTo>
                  <a:cubicBezTo>
                    <a:pt x="18" y="35"/>
                    <a:pt x="32" y="13"/>
                    <a:pt x="57" y="13"/>
                  </a:cubicBezTo>
                  <a:cubicBezTo>
                    <a:pt x="83" y="13"/>
                    <a:pt x="97" y="35"/>
                    <a:pt x="98" y="58"/>
                  </a:cubicBezTo>
                  <a:cubicBezTo>
                    <a:pt x="15" y="58"/>
                    <a:pt x="15" y="58"/>
                    <a:pt x="15" y="58"/>
                  </a:cubicBezTo>
                  <a:moveTo>
                    <a:pt x="114" y="71"/>
                  </a:moveTo>
                  <a:cubicBezTo>
                    <a:pt x="115" y="35"/>
                    <a:pt x="99" y="0"/>
                    <a:pt x="57" y="0"/>
                  </a:cubicBezTo>
                  <a:cubicBezTo>
                    <a:pt x="17" y="0"/>
                    <a:pt x="0" y="33"/>
                    <a:pt x="0" y="67"/>
                  </a:cubicBezTo>
                  <a:cubicBezTo>
                    <a:pt x="0" y="104"/>
                    <a:pt x="17" y="135"/>
                    <a:pt x="57" y="135"/>
                  </a:cubicBezTo>
                  <a:cubicBezTo>
                    <a:pt x="90" y="135"/>
                    <a:pt x="107" y="118"/>
                    <a:pt x="113" y="89"/>
                  </a:cubicBezTo>
                  <a:cubicBezTo>
                    <a:pt x="98" y="89"/>
                    <a:pt x="98" y="89"/>
                    <a:pt x="98" y="89"/>
                  </a:cubicBezTo>
                  <a:cubicBezTo>
                    <a:pt x="93" y="108"/>
                    <a:pt x="80" y="122"/>
                    <a:pt x="57" y="122"/>
                  </a:cubicBezTo>
                  <a:cubicBezTo>
                    <a:pt x="28" y="122"/>
                    <a:pt x="16" y="94"/>
                    <a:pt x="15" y="71"/>
                  </a:cubicBezTo>
                  <a:lnTo>
                    <a:pt x="114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9" name="Freeform 9"/>
            <p:cNvSpPr>
              <a:spLocks noEditPoints="1"/>
            </p:cNvSpPr>
            <p:nvPr userDrawn="1"/>
          </p:nvSpPr>
          <p:spPr bwMode="auto">
            <a:xfrm>
              <a:off x="7189788" y="6370638"/>
              <a:ext cx="433388" cy="512762"/>
            </a:xfrm>
            <a:custGeom>
              <a:avLst/>
              <a:gdLst>
                <a:gd name="T0" fmla="*/ 16 w 115"/>
                <a:gd name="T1" fmla="*/ 58 h 135"/>
                <a:gd name="T2" fmla="*/ 58 w 115"/>
                <a:gd name="T3" fmla="*/ 13 h 135"/>
                <a:gd name="T4" fmla="*/ 99 w 115"/>
                <a:gd name="T5" fmla="*/ 58 h 135"/>
                <a:gd name="T6" fmla="*/ 16 w 115"/>
                <a:gd name="T7" fmla="*/ 58 h 135"/>
                <a:gd name="T8" fmla="*/ 114 w 115"/>
                <a:gd name="T9" fmla="*/ 71 h 135"/>
                <a:gd name="T10" fmla="*/ 58 w 115"/>
                <a:gd name="T11" fmla="*/ 0 h 135"/>
                <a:gd name="T12" fmla="*/ 0 w 115"/>
                <a:gd name="T13" fmla="*/ 67 h 135"/>
                <a:gd name="T14" fmla="*/ 58 w 115"/>
                <a:gd name="T15" fmla="*/ 135 h 135"/>
                <a:gd name="T16" fmla="*/ 114 w 115"/>
                <a:gd name="T17" fmla="*/ 89 h 135"/>
                <a:gd name="T18" fmla="*/ 98 w 115"/>
                <a:gd name="T19" fmla="*/ 89 h 135"/>
                <a:gd name="T20" fmla="*/ 58 w 115"/>
                <a:gd name="T21" fmla="*/ 122 h 135"/>
                <a:gd name="T22" fmla="*/ 16 w 115"/>
                <a:gd name="T23" fmla="*/ 71 h 135"/>
                <a:gd name="T24" fmla="*/ 114 w 115"/>
                <a:gd name="T25" fmla="*/ 71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35">
                  <a:moveTo>
                    <a:pt x="16" y="58"/>
                  </a:moveTo>
                  <a:cubicBezTo>
                    <a:pt x="18" y="35"/>
                    <a:pt x="32" y="13"/>
                    <a:pt x="58" y="13"/>
                  </a:cubicBezTo>
                  <a:cubicBezTo>
                    <a:pt x="83" y="13"/>
                    <a:pt x="98" y="35"/>
                    <a:pt x="99" y="58"/>
                  </a:cubicBezTo>
                  <a:cubicBezTo>
                    <a:pt x="16" y="58"/>
                    <a:pt x="16" y="58"/>
                    <a:pt x="16" y="58"/>
                  </a:cubicBezTo>
                  <a:moveTo>
                    <a:pt x="114" y="71"/>
                  </a:moveTo>
                  <a:cubicBezTo>
                    <a:pt x="115" y="35"/>
                    <a:pt x="99" y="0"/>
                    <a:pt x="58" y="0"/>
                  </a:cubicBezTo>
                  <a:cubicBezTo>
                    <a:pt x="17" y="0"/>
                    <a:pt x="0" y="33"/>
                    <a:pt x="0" y="67"/>
                  </a:cubicBezTo>
                  <a:cubicBezTo>
                    <a:pt x="0" y="104"/>
                    <a:pt x="17" y="135"/>
                    <a:pt x="58" y="135"/>
                  </a:cubicBezTo>
                  <a:cubicBezTo>
                    <a:pt x="90" y="135"/>
                    <a:pt x="107" y="118"/>
                    <a:pt x="114" y="89"/>
                  </a:cubicBezTo>
                  <a:cubicBezTo>
                    <a:pt x="98" y="89"/>
                    <a:pt x="98" y="89"/>
                    <a:pt x="98" y="89"/>
                  </a:cubicBezTo>
                  <a:cubicBezTo>
                    <a:pt x="93" y="108"/>
                    <a:pt x="81" y="122"/>
                    <a:pt x="58" y="122"/>
                  </a:cubicBezTo>
                  <a:cubicBezTo>
                    <a:pt x="28" y="122"/>
                    <a:pt x="16" y="94"/>
                    <a:pt x="16" y="71"/>
                  </a:cubicBezTo>
                  <a:lnTo>
                    <a:pt x="114" y="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0" name="Freeform 10"/>
            <p:cNvSpPr>
              <a:spLocks/>
            </p:cNvSpPr>
            <p:nvPr userDrawn="1"/>
          </p:nvSpPr>
          <p:spPr bwMode="auto">
            <a:xfrm>
              <a:off x="7686675" y="6373813"/>
              <a:ext cx="238125" cy="495300"/>
            </a:xfrm>
            <a:custGeom>
              <a:avLst/>
              <a:gdLst>
                <a:gd name="T0" fmla="*/ 0 w 63"/>
                <a:gd name="T1" fmla="*/ 130 h 130"/>
                <a:gd name="T2" fmla="*/ 15 w 63"/>
                <a:gd name="T3" fmla="*/ 130 h 130"/>
                <a:gd name="T4" fmla="*/ 15 w 63"/>
                <a:gd name="T5" fmla="*/ 62 h 130"/>
                <a:gd name="T6" fmla="*/ 63 w 63"/>
                <a:gd name="T7" fmla="*/ 16 h 130"/>
                <a:gd name="T8" fmla="*/ 63 w 63"/>
                <a:gd name="T9" fmla="*/ 1 h 130"/>
                <a:gd name="T10" fmla="*/ 14 w 63"/>
                <a:gd name="T11" fmla="*/ 32 h 130"/>
                <a:gd name="T12" fmla="*/ 14 w 63"/>
                <a:gd name="T13" fmla="*/ 32 h 130"/>
                <a:gd name="T14" fmla="*/ 14 w 63"/>
                <a:gd name="T15" fmla="*/ 2 h 130"/>
                <a:gd name="T16" fmla="*/ 0 w 63"/>
                <a:gd name="T17" fmla="*/ 2 h 130"/>
                <a:gd name="T18" fmla="*/ 0 w 63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0">
                  <a:moveTo>
                    <a:pt x="0" y="130"/>
                  </a:moveTo>
                  <a:cubicBezTo>
                    <a:pt x="15" y="130"/>
                    <a:pt x="15" y="130"/>
                    <a:pt x="15" y="130"/>
                  </a:cubicBezTo>
                  <a:cubicBezTo>
                    <a:pt x="15" y="62"/>
                    <a:pt x="15" y="62"/>
                    <a:pt x="15" y="62"/>
                  </a:cubicBezTo>
                  <a:cubicBezTo>
                    <a:pt x="15" y="36"/>
                    <a:pt x="34" y="15"/>
                    <a:pt x="63" y="16"/>
                  </a:cubicBezTo>
                  <a:cubicBezTo>
                    <a:pt x="63" y="1"/>
                    <a:pt x="63" y="1"/>
                    <a:pt x="63" y="1"/>
                  </a:cubicBezTo>
                  <a:cubicBezTo>
                    <a:pt x="40" y="0"/>
                    <a:pt x="22" y="12"/>
                    <a:pt x="14" y="32"/>
                  </a:cubicBezTo>
                  <a:cubicBezTo>
                    <a:pt x="14" y="32"/>
                    <a:pt x="14" y="32"/>
                    <a:pt x="14" y="32"/>
                  </a:cubicBezTo>
                  <a:cubicBezTo>
                    <a:pt x="14" y="2"/>
                    <a:pt x="14" y="2"/>
                    <a:pt x="14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30"/>
                    <a:pt x="0" y="130"/>
                    <a:pt x="0" y="13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1" name="Freeform 11"/>
            <p:cNvSpPr>
              <a:spLocks/>
            </p:cNvSpPr>
            <p:nvPr userDrawn="1"/>
          </p:nvSpPr>
          <p:spPr bwMode="auto">
            <a:xfrm>
              <a:off x="6938963" y="6194425"/>
              <a:ext cx="239713" cy="682625"/>
            </a:xfrm>
            <a:custGeom>
              <a:avLst/>
              <a:gdLst>
                <a:gd name="T0" fmla="*/ 38 w 64"/>
                <a:gd name="T1" fmla="*/ 0 h 179"/>
                <a:gd name="T2" fmla="*/ 22 w 64"/>
                <a:gd name="T3" fmla="*/ 0 h 179"/>
                <a:gd name="T4" fmla="*/ 22 w 64"/>
                <a:gd name="T5" fmla="*/ 49 h 179"/>
                <a:gd name="T6" fmla="*/ 0 w 64"/>
                <a:gd name="T7" fmla="*/ 49 h 179"/>
                <a:gd name="T8" fmla="*/ 0 w 64"/>
                <a:gd name="T9" fmla="*/ 62 h 179"/>
                <a:gd name="T10" fmla="*/ 22 w 64"/>
                <a:gd name="T11" fmla="*/ 62 h 179"/>
                <a:gd name="T12" fmla="*/ 22 w 64"/>
                <a:gd name="T13" fmla="*/ 150 h 179"/>
                <a:gd name="T14" fmla="*/ 50 w 64"/>
                <a:gd name="T15" fmla="*/ 179 h 179"/>
                <a:gd name="T16" fmla="*/ 64 w 64"/>
                <a:gd name="T17" fmla="*/ 178 h 179"/>
                <a:gd name="T18" fmla="*/ 64 w 64"/>
                <a:gd name="T19" fmla="*/ 165 h 179"/>
                <a:gd name="T20" fmla="*/ 50 w 64"/>
                <a:gd name="T21" fmla="*/ 165 h 179"/>
                <a:gd name="T22" fmla="*/ 38 w 64"/>
                <a:gd name="T23" fmla="*/ 149 h 179"/>
                <a:gd name="T24" fmla="*/ 38 w 64"/>
                <a:gd name="T25" fmla="*/ 62 h 179"/>
                <a:gd name="T26" fmla="*/ 64 w 64"/>
                <a:gd name="T27" fmla="*/ 62 h 179"/>
                <a:gd name="T28" fmla="*/ 64 w 64"/>
                <a:gd name="T29" fmla="*/ 49 h 179"/>
                <a:gd name="T30" fmla="*/ 38 w 64"/>
                <a:gd name="T31" fmla="*/ 49 h 179"/>
                <a:gd name="T32" fmla="*/ 38 w 64"/>
                <a:gd name="T33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4" h="179">
                  <a:moveTo>
                    <a:pt x="38" y="0"/>
                  </a:moveTo>
                  <a:cubicBezTo>
                    <a:pt x="22" y="0"/>
                    <a:pt x="22" y="0"/>
                    <a:pt x="22" y="0"/>
                  </a:cubicBezTo>
                  <a:cubicBezTo>
                    <a:pt x="22" y="49"/>
                    <a:pt x="22" y="49"/>
                    <a:pt x="22" y="49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22" y="62"/>
                    <a:pt x="22" y="62"/>
                    <a:pt x="22" y="62"/>
                  </a:cubicBezTo>
                  <a:cubicBezTo>
                    <a:pt x="22" y="150"/>
                    <a:pt x="22" y="150"/>
                    <a:pt x="22" y="150"/>
                  </a:cubicBezTo>
                  <a:cubicBezTo>
                    <a:pt x="22" y="172"/>
                    <a:pt x="29" y="179"/>
                    <a:pt x="50" y="179"/>
                  </a:cubicBezTo>
                  <a:cubicBezTo>
                    <a:pt x="54" y="179"/>
                    <a:pt x="59" y="178"/>
                    <a:pt x="64" y="178"/>
                  </a:cubicBezTo>
                  <a:cubicBezTo>
                    <a:pt x="64" y="165"/>
                    <a:pt x="64" y="165"/>
                    <a:pt x="64" y="165"/>
                  </a:cubicBezTo>
                  <a:cubicBezTo>
                    <a:pt x="59" y="165"/>
                    <a:pt x="55" y="165"/>
                    <a:pt x="50" y="165"/>
                  </a:cubicBezTo>
                  <a:cubicBezTo>
                    <a:pt x="39" y="165"/>
                    <a:pt x="38" y="159"/>
                    <a:pt x="38" y="149"/>
                  </a:cubicBezTo>
                  <a:cubicBezTo>
                    <a:pt x="38" y="62"/>
                    <a:pt x="38" y="62"/>
                    <a:pt x="38" y="62"/>
                  </a:cubicBezTo>
                  <a:cubicBezTo>
                    <a:pt x="64" y="62"/>
                    <a:pt x="64" y="62"/>
                    <a:pt x="64" y="62"/>
                  </a:cubicBezTo>
                  <a:cubicBezTo>
                    <a:pt x="64" y="49"/>
                    <a:pt x="64" y="49"/>
                    <a:pt x="64" y="49"/>
                  </a:cubicBezTo>
                  <a:cubicBezTo>
                    <a:pt x="38" y="49"/>
                    <a:pt x="38" y="49"/>
                    <a:pt x="38" y="49"/>
                  </a:cubicBezTo>
                  <a:cubicBezTo>
                    <a:pt x="38" y="0"/>
                    <a:pt x="38" y="0"/>
                    <a:pt x="38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2" name="Rectangle 12"/>
            <p:cNvSpPr>
              <a:spLocks noChangeArrowheads="1"/>
            </p:cNvSpPr>
            <p:nvPr userDrawn="1"/>
          </p:nvSpPr>
          <p:spPr bwMode="auto">
            <a:xfrm>
              <a:off x="6832600" y="6194425"/>
              <a:ext cx="60325" cy="67468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43" name="Freeform 13"/>
            <p:cNvSpPr>
              <a:spLocks/>
            </p:cNvSpPr>
            <p:nvPr userDrawn="1"/>
          </p:nvSpPr>
          <p:spPr bwMode="auto">
            <a:xfrm>
              <a:off x="5880100" y="6194425"/>
              <a:ext cx="395288" cy="674687"/>
            </a:xfrm>
            <a:custGeom>
              <a:avLst/>
              <a:gdLst>
                <a:gd name="T0" fmla="*/ 36 w 249"/>
                <a:gd name="T1" fmla="*/ 0 h 425"/>
                <a:gd name="T2" fmla="*/ 36 w 249"/>
                <a:gd name="T3" fmla="*/ 183 h 425"/>
                <a:gd name="T4" fmla="*/ 131 w 249"/>
                <a:gd name="T5" fmla="*/ 99 h 425"/>
                <a:gd name="T6" fmla="*/ 249 w 249"/>
                <a:gd name="T7" fmla="*/ 207 h 425"/>
                <a:gd name="T8" fmla="*/ 249 w 249"/>
                <a:gd name="T9" fmla="*/ 425 h 425"/>
                <a:gd name="T10" fmla="*/ 211 w 249"/>
                <a:gd name="T11" fmla="*/ 425 h 425"/>
                <a:gd name="T12" fmla="*/ 211 w 249"/>
                <a:gd name="T13" fmla="*/ 221 h 425"/>
                <a:gd name="T14" fmla="*/ 128 w 249"/>
                <a:gd name="T15" fmla="*/ 144 h 425"/>
                <a:gd name="T16" fmla="*/ 36 w 249"/>
                <a:gd name="T17" fmla="*/ 226 h 425"/>
                <a:gd name="T18" fmla="*/ 36 w 249"/>
                <a:gd name="T19" fmla="*/ 425 h 425"/>
                <a:gd name="T20" fmla="*/ 0 w 249"/>
                <a:gd name="T21" fmla="*/ 425 h 425"/>
                <a:gd name="T22" fmla="*/ 0 w 249"/>
                <a:gd name="T23" fmla="*/ 0 h 425"/>
                <a:gd name="T24" fmla="*/ 36 w 249"/>
                <a:gd name="T25" fmla="*/ 0 h 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9" h="425">
                  <a:moveTo>
                    <a:pt x="36" y="0"/>
                  </a:moveTo>
                  <a:lnTo>
                    <a:pt x="36" y="183"/>
                  </a:lnTo>
                  <a:lnTo>
                    <a:pt x="131" y="99"/>
                  </a:lnTo>
                  <a:lnTo>
                    <a:pt x="249" y="207"/>
                  </a:lnTo>
                  <a:lnTo>
                    <a:pt x="249" y="425"/>
                  </a:lnTo>
                  <a:lnTo>
                    <a:pt x="211" y="425"/>
                  </a:lnTo>
                  <a:lnTo>
                    <a:pt x="211" y="221"/>
                  </a:lnTo>
                  <a:lnTo>
                    <a:pt x="128" y="144"/>
                  </a:lnTo>
                  <a:lnTo>
                    <a:pt x="36" y="226"/>
                  </a:lnTo>
                  <a:lnTo>
                    <a:pt x="36" y="425"/>
                  </a:lnTo>
                  <a:lnTo>
                    <a:pt x="0" y="425"/>
                  </a:lnTo>
                  <a:lnTo>
                    <a:pt x="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44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45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46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53812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back 3 line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352480" cy="1633810"/>
          </a:xfrm>
        </p:spPr>
        <p:txBody>
          <a:bodyPr anchor="t" anchorCtr="0"/>
          <a:lstStyle>
            <a:lvl1pPr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7"/>
          </p:nvPr>
        </p:nvSpPr>
        <p:spPr>
          <a:xfrm>
            <a:off x="251072" y="3021770"/>
            <a:ext cx="8352480" cy="2063414"/>
          </a:xfrm>
        </p:spPr>
        <p:txBody>
          <a:bodyPr anchor="t" anchorCtr="0"/>
          <a:lstStyle>
            <a:lvl1pPr marL="0" indent="0" algn="l">
              <a:buNone/>
              <a:defRPr sz="2500" b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Date Placeholder 18"/>
          <p:cNvSpPr txBox="1">
            <a:spLocks/>
          </p:cNvSpPr>
          <p:nvPr userDrawn="1"/>
        </p:nvSpPr>
        <p:spPr>
          <a:xfrm>
            <a:off x="179512" y="6156001"/>
            <a:ext cx="3240360" cy="6953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500" dirty="0">
                <a:solidFill>
                  <a:schemeClr val="tx1"/>
                </a:solidFill>
              </a:rPr>
              <a:t>Until there’s a home for everyone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9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6223759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 3 lin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9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30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31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8" name="Title 2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8352480" cy="1633810"/>
          </a:xfrm>
        </p:spPr>
        <p:txBody>
          <a:bodyPr anchor="t" anchorCtr="0"/>
          <a:lstStyle>
            <a:lvl1pPr>
              <a:defRPr sz="3800">
                <a:solidFill>
                  <a:srgbClr val="FF00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2" name="Subtitle 2"/>
          <p:cNvSpPr>
            <a:spLocks noGrp="1"/>
          </p:cNvSpPr>
          <p:nvPr>
            <p:ph type="subTitle" idx="17"/>
          </p:nvPr>
        </p:nvSpPr>
        <p:spPr>
          <a:xfrm>
            <a:off x="251072" y="3021770"/>
            <a:ext cx="8352480" cy="2063414"/>
          </a:xfrm>
        </p:spPr>
        <p:txBody>
          <a:bodyPr anchor="t" anchorCtr="0"/>
          <a:lstStyle>
            <a:lvl1pPr marL="0" indent="0" algn="l">
              <a:buNone/>
              <a:defRPr sz="2500" b="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2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2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948814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ject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540000" y="2983814"/>
            <a:ext cx="8064000" cy="55369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3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4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5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8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165400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21"/>
          <p:cNvSpPr>
            <a:spLocks noGrp="1"/>
          </p:cNvSpPr>
          <p:nvPr>
            <p:ph type="title"/>
          </p:nvPr>
        </p:nvSpPr>
        <p:spPr>
          <a:xfrm>
            <a:off x="540000" y="2983814"/>
            <a:ext cx="8064000" cy="55369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9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2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4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6099958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7"/>
          </p:nvPr>
        </p:nvSpPr>
        <p:spPr>
          <a:xfrm>
            <a:off x="539552" y="980728"/>
            <a:ext cx="8064000" cy="576064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3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5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6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7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195236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600200"/>
            <a:ext cx="3743968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7"/>
          </p:nvPr>
        </p:nvSpPr>
        <p:spPr>
          <a:xfrm>
            <a:off x="539552" y="980728"/>
            <a:ext cx="8064000" cy="576064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8"/>
          </p:nvPr>
        </p:nvSpPr>
        <p:spPr>
          <a:xfrm>
            <a:off x="4859968" y="1600200"/>
            <a:ext cx="3747232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5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6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7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21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0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1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5023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P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 7"/>
          <p:cNvSpPr>
            <a:spLocks/>
          </p:cNvSpPr>
          <p:nvPr userDrawn="1"/>
        </p:nvSpPr>
        <p:spPr bwMode="auto">
          <a:xfrm>
            <a:off x="1" y="6140117"/>
            <a:ext cx="9144000" cy="717883"/>
          </a:xfrm>
          <a:custGeom>
            <a:avLst/>
            <a:gdLst>
              <a:gd name="T0" fmla="*/ 147 w 4318"/>
              <a:gd name="T1" fmla="*/ 0 h 339"/>
              <a:gd name="T2" fmla="*/ 4318 w 4318"/>
              <a:gd name="T3" fmla="*/ 0 h 339"/>
              <a:gd name="T4" fmla="*/ 4318 w 4318"/>
              <a:gd name="T5" fmla="*/ 339 h 339"/>
              <a:gd name="T6" fmla="*/ 0 w 4318"/>
              <a:gd name="T7" fmla="*/ 339 h 339"/>
              <a:gd name="T8" fmla="*/ 0 w 4318"/>
              <a:gd name="T9" fmla="*/ 147 h 339"/>
              <a:gd name="T10" fmla="*/ 147 w 4318"/>
              <a:gd name="T11" fmla="*/ 0 h 339"/>
              <a:gd name="connsiteX0" fmla="*/ 340 w 10000"/>
              <a:gd name="connsiteY0" fmla="*/ 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3606 h 10000"/>
              <a:gd name="connsiteX5" fmla="*/ 340 w 10000"/>
              <a:gd name="connsiteY5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000" h="10000">
                <a:moveTo>
                  <a:pt x="340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3606"/>
                </a:lnTo>
                <a:cubicBezTo>
                  <a:pt x="113" y="2404"/>
                  <a:pt x="227" y="1202"/>
                  <a:pt x="34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600200"/>
            <a:ext cx="3743968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4" name="Subtitle 2"/>
          <p:cNvSpPr>
            <a:spLocks noGrp="1"/>
          </p:cNvSpPr>
          <p:nvPr>
            <p:ph type="subTitle" idx="17"/>
          </p:nvPr>
        </p:nvSpPr>
        <p:spPr>
          <a:xfrm>
            <a:off x="539552" y="980728"/>
            <a:ext cx="8064000" cy="576064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5" name="Footer Placeholder 19"/>
          <p:cNvSpPr>
            <a:spLocks noGrp="1"/>
          </p:cNvSpPr>
          <p:nvPr>
            <p:ph type="ftr" sz="quarter" idx="15"/>
          </p:nvPr>
        </p:nvSpPr>
        <p:spPr>
          <a:xfrm>
            <a:off x="2915816" y="6156000"/>
            <a:ext cx="4536504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6" name="Date Placeholder 18"/>
          <p:cNvSpPr>
            <a:spLocks noGrp="1"/>
          </p:cNvSpPr>
          <p:nvPr>
            <p:ph type="dt" sz="half" idx="14"/>
          </p:nvPr>
        </p:nvSpPr>
        <p:spPr>
          <a:xfrm>
            <a:off x="755576" y="6156000"/>
            <a:ext cx="2133600" cy="70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7/5/2015</a:t>
            </a:r>
          </a:p>
        </p:txBody>
      </p:sp>
      <p:sp>
        <p:nvSpPr>
          <p:cNvPr id="27" name="Slide Number Placeholder 20"/>
          <p:cNvSpPr>
            <a:spLocks noGrp="1"/>
          </p:cNvSpPr>
          <p:nvPr>
            <p:ph type="sldNum" sz="quarter" idx="16"/>
          </p:nvPr>
        </p:nvSpPr>
        <p:spPr>
          <a:xfrm>
            <a:off x="0" y="6156000"/>
            <a:ext cx="755576" cy="702000"/>
          </a:xfrm>
        </p:spPr>
        <p:txBody>
          <a:bodyPr lIns="288000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89C94B9A-5286-4850-9D8B-BEEAA081DFC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7704000" y="6253200"/>
            <a:ext cx="1263650" cy="492125"/>
            <a:chOff x="1760822" y="4365104"/>
            <a:chExt cx="1263650" cy="492125"/>
          </a:xfrm>
        </p:grpSpPr>
        <p:sp>
          <p:nvSpPr>
            <p:cNvPr id="18" name="Freeform 6"/>
            <p:cNvSpPr>
              <a:spLocks/>
            </p:cNvSpPr>
            <p:nvPr userDrawn="1"/>
          </p:nvSpPr>
          <p:spPr bwMode="auto">
            <a:xfrm>
              <a:off x="1760822" y="4365104"/>
              <a:ext cx="252413" cy="333375"/>
            </a:xfrm>
            <a:custGeom>
              <a:avLst/>
              <a:gdLst>
                <a:gd name="T0" fmla="*/ 5 w 367"/>
                <a:gd name="T1" fmla="*/ 321 h 483"/>
                <a:gd name="T2" fmla="*/ 190 w 367"/>
                <a:gd name="T3" fmla="*/ 483 h 483"/>
                <a:gd name="T4" fmla="*/ 367 w 367"/>
                <a:gd name="T5" fmla="*/ 351 h 483"/>
                <a:gd name="T6" fmla="*/ 247 w 367"/>
                <a:gd name="T7" fmla="*/ 229 h 483"/>
                <a:gd name="T8" fmla="*/ 134 w 367"/>
                <a:gd name="T9" fmla="*/ 201 h 483"/>
                <a:gd name="T10" fmla="*/ 64 w 367"/>
                <a:gd name="T11" fmla="*/ 130 h 483"/>
                <a:gd name="T12" fmla="*/ 180 w 367"/>
                <a:gd name="T13" fmla="*/ 38 h 483"/>
                <a:gd name="T14" fmla="*/ 307 w 367"/>
                <a:gd name="T15" fmla="*/ 144 h 483"/>
                <a:gd name="T16" fmla="*/ 351 w 367"/>
                <a:gd name="T17" fmla="*/ 144 h 483"/>
                <a:gd name="T18" fmla="*/ 180 w 367"/>
                <a:gd name="T19" fmla="*/ 0 h 483"/>
                <a:gd name="T20" fmla="*/ 20 w 367"/>
                <a:gd name="T21" fmla="*/ 131 h 483"/>
                <a:gd name="T22" fmla="*/ 125 w 367"/>
                <a:gd name="T23" fmla="*/ 242 h 483"/>
                <a:gd name="T24" fmla="*/ 228 w 367"/>
                <a:gd name="T25" fmla="*/ 268 h 483"/>
                <a:gd name="T26" fmla="*/ 323 w 367"/>
                <a:gd name="T27" fmla="*/ 351 h 483"/>
                <a:gd name="T28" fmla="*/ 200 w 367"/>
                <a:gd name="T29" fmla="*/ 445 h 483"/>
                <a:gd name="T30" fmla="*/ 49 w 367"/>
                <a:gd name="T31" fmla="*/ 321 h 483"/>
                <a:gd name="T32" fmla="*/ 5 w 367"/>
                <a:gd name="T33" fmla="*/ 321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67" h="483">
                  <a:moveTo>
                    <a:pt x="5" y="321"/>
                  </a:moveTo>
                  <a:cubicBezTo>
                    <a:pt x="0" y="434"/>
                    <a:pt x="80" y="483"/>
                    <a:pt x="190" y="483"/>
                  </a:cubicBezTo>
                  <a:cubicBezTo>
                    <a:pt x="354" y="483"/>
                    <a:pt x="367" y="382"/>
                    <a:pt x="367" y="351"/>
                  </a:cubicBezTo>
                  <a:cubicBezTo>
                    <a:pt x="367" y="275"/>
                    <a:pt x="313" y="246"/>
                    <a:pt x="247" y="229"/>
                  </a:cubicBezTo>
                  <a:cubicBezTo>
                    <a:pt x="134" y="201"/>
                    <a:pt x="134" y="201"/>
                    <a:pt x="134" y="201"/>
                  </a:cubicBezTo>
                  <a:cubicBezTo>
                    <a:pt x="97" y="192"/>
                    <a:pt x="64" y="174"/>
                    <a:pt x="64" y="130"/>
                  </a:cubicBezTo>
                  <a:cubicBezTo>
                    <a:pt x="64" y="61"/>
                    <a:pt x="120" y="38"/>
                    <a:pt x="180" y="38"/>
                  </a:cubicBezTo>
                  <a:cubicBezTo>
                    <a:pt x="246" y="38"/>
                    <a:pt x="304" y="74"/>
                    <a:pt x="307" y="144"/>
                  </a:cubicBezTo>
                  <a:cubicBezTo>
                    <a:pt x="351" y="144"/>
                    <a:pt x="351" y="144"/>
                    <a:pt x="351" y="144"/>
                  </a:cubicBezTo>
                  <a:cubicBezTo>
                    <a:pt x="352" y="50"/>
                    <a:pt x="271" y="0"/>
                    <a:pt x="180" y="0"/>
                  </a:cubicBezTo>
                  <a:cubicBezTo>
                    <a:pt x="49" y="0"/>
                    <a:pt x="20" y="85"/>
                    <a:pt x="20" y="131"/>
                  </a:cubicBezTo>
                  <a:cubicBezTo>
                    <a:pt x="20" y="203"/>
                    <a:pt x="70" y="229"/>
                    <a:pt x="125" y="242"/>
                  </a:cubicBezTo>
                  <a:cubicBezTo>
                    <a:pt x="228" y="268"/>
                    <a:pt x="228" y="268"/>
                    <a:pt x="228" y="268"/>
                  </a:cubicBezTo>
                  <a:cubicBezTo>
                    <a:pt x="271" y="278"/>
                    <a:pt x="323" y="299"/>
                    <a:pt x="323" y="351"/>
                  </a:cubicBezTo>
                  <a:cubicBezTo>
                    <a:pt x="323" y="419"/>
                    <a:pt x="249" y="445"/>
                    <a:pt x="200" y="445"/>
                  </a:cubicBezTo>
                  <a:cubicBezTo>
                    <a:pt x="116" y="445"/>
                    <a:pt x="47" y="416"/>
                    <a:pt x="49" y="321"/>
                  </a:cubicBezTo>
                  <a:cubicBezTo>
                    <a:pt x="5" y="321"/>
                    <a:pt x="5" y="321"/>
                    <a:pt x="5" y="321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auto">
            <a:xfrm>
              <a:off x="2265647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2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2 w 302"/>
                <a:gd name="T11" fmla="*/ 0 h 354"/>
                <a:gd name="T12" fmla="*/ 0 w 302"/>
                <a:gd name="T13" fmla="*/ 177 h 354"/>
                <a:gd name="T14" fmla="*/ 152 w 302"/>
                <a:gd name="T15" fmla="*/ 354 h 354"/>
                <a:gd name="T16" fmla="*/ 298 w 302"/>
                <a:gd name="T17" fmla="*/ 234 h 354"/>
                <a:gd name="T18" fmla="*/ 257 w 302"/>
                <a:gd name="T19" fmla="*/ 234 h 354"/>
                <a:gd name="T20" fmla="*/ 152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2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2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2" y="354"/>
                  </a:cubicBezTo>
                  <a:cubicBezTo>
                    <a:pt x="236" y="354"/>
                    <a:pt x="280" y="310"/>
                    <a:pt x="298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2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1" name="Freeform 8"/>
            <p:cNvSpPr>
              <a:spLocks noEditPoints="1"/>
            </p:cNvSpPr>
            <p:nvPr userDrawn="1"/>
          </p:nvSpPr>
          <p:spPr bwMode="auto">
            <a:xfrm>
              <a:off x="2673635" y="4454004"/>
              <a:ext cx="207963" cy="244475"/>
            </a:xfrm>
            <a:custGeom>
              <a:avLst/>
              <a:gdLst>
                <a:gd name="T0" fmla="*/ 41 w 302"/>
                <a:gd name="T1" fmla="*/ 154 h 354"/>
                <a:gd name="T2" fmla="*/ 151 w 302"/>
                <a:gd name="T3" fmla="*/ 34 h 354"/>
                <a:gd name="T4" fmla="*/ 258 w 302"/>
                <a:gd name="T5" fmla="*/ 154 h 354"/>
                <a:gd name="T6" fmla="*/ 41 w 302"/>
                <a:gd name="T7" fmla="*/ 154 h 354"/>
                <a:gd name="T8" fmla="*/ 299 w 302"/>
                <a:gd name="T9" fmla="*/ 188 h 354"/>
                <a:gd name="T10" fmla="*/ 151 w 302"/>
                <a:gd name="T11" fmla="*/ 0 h 354"/>
                <a:gd name="T12" fmla="*/ 0 w 302"/>
                <a:gd name="T13" fmla="*/ 177 h 354"/>
                <a:gd name="T14" fmla="*/ 151 w 302"/>
                <a:gd name="T15" fmla="*/ 354 h 354"/>
                <a:gd name="T16" fmla="*/ 297 w 302"/>
                <a:gd name="T17" fmla="*/ 234 h 354"/>
                <a:gd name="T18" fmla="*/ 257 w 302"/>
                <a:gd name="T19" fmla="*/ 234 h 354"/>
                <a:gd name="T20" fmla="*/ 151 w 302"/>
                <a:gd name="T21" fmla="*/ 320 h 354"/>
                <a:gd name="T22" fmla="*/ 41 w 302"/>
                <a:gd name="T23" fmla="*/ 188 h 354"/>
                <a:gd name="T24" fmla="*/ 299 w 302"/>
                <a:gd name="T25" fmla="*/ 188 h 3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02" h="354">
                  <a:moveTo>
                    <a:pt x="41" y="154"/>
                  </a:moveTo>
                  <a:cubicBezTo>
                    <a:pt x="48" y="93"/>
                    <a:pt x="85" y="34"/>
                    <a:pt x="151" y="34"/>
                  </a:cubicBezTo>
                  <a:cubicBezTo>
                    <a:pt x="218" y="34"/>
                    <a:pt x="256" y="92"/>
                    <a:pt x="258" y="154"/>
                  </a:cubicBezTo>
                  <a:cubicBezTo>
                    <a:pt x="41" y="154"/>
                    <a:pt x="41" y="154"/>
                    <a:pt x="41" y="154"/>
                  </a:cubicBezTo>
                  <a:moveTo>
                    <a:pt x="299" y="188"/>
                  </a:moveTo>
                  <a:cubicBezTo>
                    <a:pt x="302" y="94"/>
                    <a:pt x="259" y="0"/>
                    <a:pt x="151" y="0"/>
                  </a:cubicBezTo>
                  <a:cubicBezTo>
                    <a:pt x="45" y="0"/>
                    <a:pt x="0" y="89"/>
                    <a:pt x="0" y="177"/>
                  </a:cubicBezTo>
                  <a:cubicBezTo>
                    <a:pt x="0" y="272"/>
                    <a:pt x="45" y="354"/>
                    <a:pt x="151" y="354"/>
                  </a:cubicBezTo>
                  <a:cubicBezTo>
                    <a:pt x="236" y="354"/>
                    <a:pt x="280" y="310"/>
                    <a:pt x="297" y="234"/>
                  </a:cubicBezTo>
                  <a:cubicBezTo>
                    <a:pt x="257" y="234"/>
                    <a:pt x="257" y="234"/>
                    <a:pt x="257" y="234"/>
                  </a:cubicBezTo>
                  <a:cubicBezTo>
                    <a:pt x="244" y="285"/>
                    <a:pt x="211" y="320"/>
                    <a:pt x="151" y="320"/>
                  </a:cubicBezTo>
                  <a:cubicBezTo>
                    <a:pt x="73" y="320"/>
                    <a:pt x="42" y="248"/>
                    <a:pt x="41" y="188"/>
                  </a:cubicBezTo>
                  <a:lnTo>
                    <a:pt x="299" y="18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2910172" y="4455592"/>
              <a:ext cx="114300" cy="236538"/>
            </a:xfrm>
            <a:custGeom>
              <a:avLst/>
              <a:gdLst>
                <a:gd name="T0" fmla="*/ 0 w 166"/>
                <a:gd name="T1" fmla="*/ 342 h 342"/>
                <a:gd name="T2" fmla="*/ 41 w 166"/>
                <a:gd name="T3" fmla="*/ 342 h 342"/>
                <a:gd name="T4" fmla="*/ 41 w 166"/>
                <a:gd name="T5" fmla="*/ 163 h 342"/>
                <a:gd name="T6" fmla="*/ 166 w 166"/>
                <a:gd name="T7" fmla="*/ 43 h 342"/>
                <a:gd name="T8" fmla="*/ 166 w 166"/>
                <a:gd name="T9" fmla="*/ 3 h 342"/>
                <a:gd name="T10" fmla="*/ 39 w 166"/>
                <a:gd name="T11" fmla="*/ 86 h 342"/>
                <a:gd name="T12" fmla="*/ 38 w 166"/>
                <a:gd name="T13" fmla="*/ 86 h 342"/>
                <a:gd name="T14" fmla="*/ 38 w 166"/>
                <a:gd name="T15" fmla="*/ 7 h 342"/>
                <a:gd name="T16" fmla="*/ 0 w 166"/>
                <a:gd name="T17" fmla="*/ 7 h 342"/>
                <a:gd name="T18" fmla="*/ 0 w 166"/>
                <a:gd name="T19" fmla="*/ 342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66" h="342">
                  <a:moveTo>
                    <a:pt x="0" y="342"/>
                  </a:moveTo>
                  <a:cubicBezTo>
                    <a:pt x="41" y="342"/>
                    <a:pt x="41" y="342"/>
                    <a:pt x="41" y="342"/>
                  </a:cubicBezTo>
                  <a:cubicBezTo>
                    <a:pt x="41" y="163"/>
                    <a:pt x="41" y="163"/>
                    <a:pt x="41" y="163"/>
                  </a:cubicBezTo>
                  <a:cubicBezTo>
                    <a:pt x="41" y="94"/>
                    <a:pt x="92" y="40"/>
                    <a:pt x="166" y="43"/>
                  </a:cubicBezTo>
                  <a:cubicBezTo>
                    <a:pt x="166" y="3"/>
                    <a:pt x="166" y="3"/>
                    <a:pt x="166" y="3"/>
                  </a:cubicBezTo>
                  <a:cubicBezTo>
                    <a:pt x="105" y="0"/>
                    <a:pt x="60" y="32"/>
                    <a:pt x="39" y="86"/>
                  </a:cubicBezTo>
                  <a:cubicBezTo>
                    <a:pt x="38" y="86"/>
                    <a:pt x="38" y="86"/>
                    <a:pt x="38" y="86"/>
                  </a:cubicBezTo>
                  <a:cubicBezTo>
                    <a:pt x="38" y="7"/>
                    <a:pt x="38" y="7"/>
                    <a:pt x="38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42"/>
                    <a:pt x="0" y="342"/>
                    <a:pt x="0" y="342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8" name="Freeform 10"/>
            <p:cNvSpPr>
              <a:spLocks/>
            </p:cNvSpPr>
            <p:nvPr userDrawn="1"/>
          </p:nvSpPr>
          <p:spPr bwMode="auto">
            <a:xfrm>
              <a:off x="2551397" y="4373042"/>
              <a:ext cx="115888" cy="320675"/>
            </a:xfrm>
            <a:custGeom>
              <a:avLst/>
              <a:gdLst>
                <a:gd name="T0" fmla="*/ 100 w 168"/>
                <a:gd name="T1" fmla="*/ 0 h 466"/>
                <a:gd name="T2" fmla="*/ 59 w 168"/>
                <a:gd name="T3" fmla="*/ 0 h 466"/>
                <a:gd name="T4" fmla="*/ 59 w 168"/>
                <a:gd name="T5" fmla="*/ 128 h 466"/>
                <a:gd name="T6" fmla="*/ 0 w 168"/>
                <a:gd name="T7" fmla="*/ 128 h 466"/>
                <a:gd name="T8" fmla="*/ 0 w 168"/>
                <a:gd name="T9" fmla="*/ 162 h 466"/>
                <a:gd name="T10" fmla="*/ 59 w 168"/>
                <a:gd name="T11" fmla="*/ 162 h 466"/>
                <a:gd name="T12" fmla="*/ 59 w 168"/>
                <a:gd name="T13" fmla="*/ 391 h 466"/>
                <a:gd name="T14" fmla="*/ 131 w 168"/>
                <a:gd name="T15" fmla="*/ 466 h 466"/>
                <a:gd name="T16" fmla="*/ 168 w 168"/>
                <a:gd name="T17" fmla="*/ 465 h 466"/>
                <a:gd name="T18" fmla="*/ 168 w 168"/>
                <a:gd name="T19" fmla="*/ 430 h 466"/>
                <a:gd name="T20" fmla="*/ 133 w 168"/>
                <a:gd name="T21" fmla="*/ 432 h 466"/>
                <a:gd name="T22" fmla="*/ 100 w 168"/>
                <a:gd name="T23" fmla="*/ 388 h 466"/>
                <a:gd name="T24" fmla="*/ 100 w 168"/>
                <a:gd name="T25" fmla="*/ 162 h 466"/>
                <a:gd name="T26" fmla="*/ 168 w 168"/>
                <a:gd name="T27" fmla="*/ 162 h 466"/>
                <a:gd name="T28" fmla="*/ 168 w 168"/>
                <a:gd name="T29" fmla="*/ 128 h 466"/>
                <a:gd name="T30" fmla="*/ 100 w 168"/>
                <a:gd name="T31" fmla="*/ 128 h 466"/>
                <a:gd name="T32" fmla="*/ 100 w 168"/>
                <a:gd name="T33" fmla="*/ 0 h 4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8" h="466">
                  <a:moveTo>
                    <a:pt x="100" y="0"/>
                  </a:moveTo>
                  <a:cubicBezTo>
                    <a:pt x="59" y="0"/>
                    <a:pt x="59" y="0"/>
                    <a:pt x="59" y="0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0" y="128"/>
                    <a:pt x="0" y="128"/>
                    <a:pt x="0" y="128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59" y="391"/>
                    <a:pt x="59" y="391"/>
                    <a:pt x="59" y="391"/>
                  </a:cubicBezTo>
                  <a:cubicBezTo>
                    <a:pt x="58" y="448"/>
                    <a:pt x="77" y="466"/>
                    <a:pt x="131" y="466"/>
                  </a:cubicBezTo>
                  <a:cubicBezTo>
                    <a:pt x="144" y="466"/>
                    <a:pt x="155" y="465"/>
                    <a:pt x="168" y="465"/>
                  </a:cubicBezTo>
                  <a:cubicBezTo>
                    <a:pt x="168" y="430"/>
                    <a:pt x="168" y="430"/>
                    <a:pt x="168" y="430"/>
                  </a:cubicBezTo>
                  <a:cubicBezTo>
                    <a:pt x="156" y="431"/>
                    <a:pt x="144" y="432"/>
                    <a:pt x="133" y="432"/>
                  </a:cubicBezTo>
                  <a:cubicBezTo>
                    <a:pt x="103" y="430"/>
                    <a:pt x="100" y="414"/>
                    <a:pt x="100" y="388"/>
                  </a:cubicBezTo>
                  <a:cubicBezTo>
                    <a:pt x="100" y="162"/>
                    <a:pt x="100" y="162"/>
                    <a:pt x="100" y="162"/>
                  </a:cubicBezTo>
                  <a:cubicBezTo>
                    <a:pt x="168" y="162"/>
                    <a:pt x="168" y="162"/>
                    <a:pt x="168" y="162"/>
                  </a:cubicBezTo>
                  <a:cubicBezTo>
                    <a:pt x="168" y="128"/>
                    <a:pt x="168" y="128"/>
                    <a:pt x="168" y="128"/>
                  </a:cubicBezTo>
                  <a:cubicBezTo>
                    <a:pt x="100" y="128"/>
                    <a:pt x="100" y="128"/>
                    <a:pt x="100" y="128"/>
                  </a:cubicBezTo>
                  <a:cubicBezTo>
                    <a:pt x="100" y="0"/>
                    <a:pt x="100" y="0"/>
                    <a:pt x="100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29" name="Rectangle 11"/>
            <p:cNvSpPr>
              <a:spLocks noChangeArrowheads="1"/>
            </p:cNvSpPr>
            <p:nvPr userDrawn="1"/>
          </p:nvSpPr>
          <p:spPr bwMode="auto">
            <a:xfrm>
              <a:off x="2502185" y="4373042"/>
              <a:ext cx="28575" cy="3190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0" name="Freeform 12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1" name="Freeform 13"/>
            <p:cNvSpPr>
              <a:spLocks/>
            </p:cNvSpPr>
            <p:nvPr userDrawn="1"/>
          </p:nvSpPr>
          <p:spPr bwMode="auto">
            <a:xfrm>
              <a:off x="2044985" y="4373042"/>
              <a:ext cx="190500" cy="319088"/>
            </a:xfrm>
            <a:custGeom>
              <a:avLst/>
              <a:gdLst>
                <a:gd name="T0" fmla="*/ 18 w 120"/>
                <a:gd name="T1" fmla="*/ 0 h 201"/>
                <a:gd name="T2" fmla="*/ 18 w 120"/>
                <a:gd name="T3" fmla="*/ 86 h 201"/>
                <a:gd name="T4" fmla="*/ 63 w 120"/>
                <a:gd name="T5" fmla="*/ 46 h 201"/>
                <a:gd name="T6" fmla="*/ 120 w 120"/>
                <a:gd name="T7" fmla="*/ 98 h 201"/>
                <a:gd name="T8" fmla="*/ 120 w 120"/>
                <a:gd name="T9" fmla="*/ 201 h 201"/>
                <a:gd name="T10" fmla="*/ 102 w 120"/>
                <a:gd name="T11" fmla="*/ 201 h 201"/>
                <a:gd name="T12" fmla="*/ 102 w 120"/>
                <a:gd name="T13" fmla="*/ 104 h 201"/>
                <a:gd name="T14" fmla="*/ 63 w 120"/>
                <a:gd name="T15" fmla="*/ 68 h 201"/>
                <a:gd name="T16" fmla="*/ 18 w 120"/>
                <a:gd name="T17" fmla="*/ 106 h 201"/>
                <a:gd name="T18" fmla="*/ 18 w 120"/>
                <a:gd name="T19" fmla="*/ 201 h 201"/>
                <a:gd name="T20" fmla="*/ 0 w 120"/>
                <a:gd name="T21" fmla="*/ 201 h 201"/>
                <a:gd name="T22" fmla="*/ 0 w 120"/>
                <a:gd name="T23" fmla="*/ 0 h 201"/>
                <a:gd name="T24" fmla="*/ 18 w 120"/>
                <a:gd name="T25" fmla="*/ 0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0" h="201">
                  <a:moveTo>
                    <a:pt x="18" y="0"/>
                  </a:moveTo>
                  <a:lnTo>
                    <a:pt x="18" y="86"/>
                  </a:lnTo>
                  <a:lnTo>
                    <a:pt x="63" y="46"/>
                  </a:lnTo>
                  <a:lnTo>
                    <a:pt x="120" y="98"/>
                  </a:lnTo>
                  <a:lnTo>
                    <a:pt x="120" y="201"/>
                  </a:lnTo>
                  <a:lnTo>
                    <a:pt x="102" y="201"/>
                  </a:lnTo>
                  <a:lnTo>
                    <a:pt x="102" y="104"/>
                  </a:lnTo>
                  <a:lnTo>
                    <a:pt x="63" y="68"/>
                  </a:lnTo>
                  <a:lnTo>
                    <a:pt x="18" y="106"/>
                  </a:lnTo>
                  <a:lnTo>
                    <a:pt x="18" y="201"/>
                  </a:lnTo>
                  <a:lnTo>
                    <a:pt x="0" y="201"/>
                  </a:lnTo>
                  <a:lnTo>
                    <a:pt x="0" y="0"/>
                  </a:lnTo>
                  <a:lnTo>
                    <a:pt x="18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2" name="Freeform 14"/>
            <p:cNvSpPr>
              <a:spLocks/>
            </p:cNvSpPr>
            <p:nvPr userDrawn="1"/>
          </p:nvSpPr>
          <p:spPr bwMode="auto">
            <a:xfrm>
              <a:off x="1775110" y="4727054"/>
              <a:ext cx="98425" cy="130175"/>
            </a:xfrm>
            <a:custGeom>
              <a:avLst/>
              <a:gdLst>
                <a:gd name="T0" fmla="*/ 19 w 143"/>
                <a:gd name="T1" fmla="*/ 126 h 189"/>
                <a:gd name="T2" fmla="*/ 78 w 143"/>
                <a:gd name="T3" fmla="*/ 174 h 189"/>
                <a:gd name="T4" fmla="*/ 126 w 143"/>
                <a:gd name="T5" fmla="*/ 138 h 189"/>
                <a:gd name="T6" fmla="*/ 89 w 143"/>
                <a:gd name="T7" fmla="*/ 105 h 189"/>
                <a:gd name="T8" fmla="*/ 48 w 143"/>
                <a:gd name="T9" fmla="*/ 95 h 189"/>
                <a:gd name="T10" fmla="*/ 7 w 143"/>
                <a:gd name="T11" fmla="*/ 51 h 189"/>
                <a:gd name="T12" fmla="*/ 70 w 143"/>
                <a:gd name="T13" fmla="*/ 0 h 189"/>
                <a:gd name="T14" fmla="*/ 137 w 143"/>
                <a:gd name="T15" fmla="*/ 57 h 189"/>
                <a:gd name="T16" fmla="*/ 120 w 143"/>
                <a:gd name="T17" fmla="*/ 57 h 189"/>
                <a:gd name="T18" fmla="*/ 70 w 143"/>
                <a:gd name="T19" fmla="*/ 15 h 189"/>
                <a:gd name="T20" fmla="*/ 25 w 143"/>
                <a:gd name="T21" fmla="*/ 51 h 189"/>
                <a:gd name="T22" fmla="*/ 52 w 143"/>
                <a:gd name="T23" fmla="*/ 79 h 189"/>
                <a:gd name="T24" fmla="*/ 96 w 143"/>
                <a:gd name="T25" fmla="*/ 90 h 189"/>
                <a:gd name="T26" fmla="*/ 143 w 143"/>
                <a:gd name="T27" fmla="*/ 137 h 189"/>
                <a:gd name="T28" fmla="*/ 74 w 143"/>
                <a:gd name="T29" fmla="*/ 189 h 189"/>
                <a:gd name="T30" fmla="*/ 2 w 143"/>
                <a:gd name="T31" fmla="*/ 126 h 189"/>
                <a:gd name="T32" fmla="*/ 19 w 143"/>
                <a:gd name="T33" fmla="*/ 126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3" h="189">
                  <a:moveTo>
                    <a:pt x="19" y="126"/>
                  </a:moveTo>
                  <a:cubicBezTo>
                    <a:pt x="18" y="163"/>
                    <a:pt x="45" y="174"/>
                    <a:pt x="78" y="174"/>
                  </a:cubicBezTo>
                  <a:cubicBezTo>
                    <a:pt x="97" y="174"/>
                    <a:pt x="126" y="164"/>
                    <a:pt x="126" y="138"/>
                  </a:cubicBezTo>
                  <a:cubicBezTo>
                    <a:pt x="126" y="117"/>
                    <a:pt x="106" y="109"/>
                    <a:pt x="89" y="105"/>
                  </a:cubicBezTo>
                  <a:cubicBezTo>
                    <a:pt x="48" y="95"/>
                    <a:pt x="48" y="95"/>
                    <a:pt x="48" y="95"/>
                  </a:cubicBezTo>
                  <a:cubicBezTo>
                    <a:pt x="27" y="90"/>
                    <a:pt x="7" y="80"/>
                    <a:pt x="7" y="51"/>
                  </a:cubicBezTo>
                  <a:cubicBezTo>
                    <a:pt x="7" y="34"/>
                    <a:pt x="19" y="0"/>
                    <a:pt x="70" y="0"/>
                  </a:cubicBezTo>
                  <a:cubicBezTo>
                    <a:pt x="106" y="0"/>
                    <a:pt x="137" y="19"/>
                    <a:pt x="137" y="57"/>
                  </a:cubicBezTo>
                  <a:cubicBezTo>
                    <a:pt x="120" y="57"/>
                    <a:pt x="120" y="57"/>
                    <a:pt x="120" y="57"/>
                  </a:cubicBezTo>
                  <a:cubicBezTo>
                    <a:pt x="118" y="29"/>
                    <a:pt x="96" y="15"/>
                    <a:pt x="70" y="15"/>
                  </a:cubicBezTo>
                  <a:cubicBezTo>
                    <a:pt x="47" y="15"/>
                    <a:pt x="25" y="24"/>
                    <a:pt x="25" y="51"/>
                  </a:cubicBezTo>
                  <a:cubicBezTo>
                    <a:pt x="25" y="68"/>
                    <a:pt x="37" y="75"/>
                    <a:pt x="52" y="79"/>
                  </a:cubicBezTo>
                  <a:cubicBezTo>
                    <a:pt x="96" y="90"/>
                    <a:pt x="96" y="90"/>
                    <a:pt x="96" y="90"/>
                  </a:cubicBezTo>
                  <a:cubicBezTo>
                    <a:pt x="122" y="96"/>
                    <a:pt x="143" y="108"/>
                    <a:pt x="143" y="137"/>
                  </a:cubicBezTo>
                  <a:cubicBezTo>
                    <a:pt x="143" y="150"/>
                    <a:pt x="138" y="189"/>
                    <a:pt x="74" y="189"/>
                  </a:cubicBezTo>
                  <a:cubicBezTo>
                    <a:pt x="31" y="189"/>
                    <a:pt x="0" y="170"/>
                    <a:pt x="2" y="126"/>
                  </a:cubicBezTo>
                  <a:cubicBezTo>
                    <a:pt x="19" y="126"/>
                    <a:pt x="19" y="126"/>
                    <a:pt x="19" y="126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3" name="Freeform 15"/>
            <p:cNvSpPr>
              <a:spLocks/>
            </p:cNvSpPr>
            <p:nvPr userDrawn="1"/>
          </p:nvSpPr>
          <p:spPr bwMode="auto">
            <a:xfrm>
              <a:off x="1883060" y="4761979"/>
              <a:ext cx="79375" cy="95250"/>
            </a:xfrm>
            <a:custGeom>
              <a:avLst/>
              <a:gdLst>
                <a:gd name="T0" fmla="*/ 99 w 116"/>
                <a:gd name="T1" fmla="*/ 44 h 138"/>
                <a:gd name="T2" fmla="*/ 62 w 116"/>
                <a:gd name="T3" fmla="*/ 13 h 138"/>
                <a:gd name="T4" fmla="*/ 16 w 116"/>
                <a:gd name="T5" fmla="*/ 69 h 138"/>
                <a:gd name="T6" fmla="*/ 62 w 116"/>
                <a:gd name="T7" fmla="*/ 125 h 138"/>
                <a:gd name="T8" fmla="*/ 100 w 116"/>
                <a:gd name="T9" fmla="*/ 87 h 138"/>
                <a:gd name="T10" fmla="*/ 116 w 116"/>
                <a:gd name="T11" fmla="*/ 87 h 138"/>
                <a:gd name="T12" fmla="*/ 62 w 116"/>
                <a:gd name="T13" fmla="*/ 138 h 138"/>
                <a:gd name="T14" fmla="*/ 0 w 116"/>
                <a:gd name="T15" fmla="*/ 69 h 138"/>
                <a:gd name="T16" fmla="*/ 62 w 116"/>
                <a:gd name="T17" fmla="*/ 0 h 138"/>
                <a:gd name="T18" fmla="*/ 115 w 116"/>
                <a:gd name="T19" fmla="*/ 44 h 138"/>
                <a:gd name="T20" fmla="*/ 99 w 116"/>
                <a:gd name="T21" fmla="*/ 4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6" h="138">
                  <a:moveTo>
                    <a:pt x="99" y="44"/>
                  </a:moveTo>
                  <a:cubicBezTo>
                    <a:pt x="94" y="25"/>
                    <a:pt x="83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ubicBezTo>
                    <a:pt x="16" y="96"/>
                    <a:pt x="31" y="125"/>
                    <a:pt x="62" y="125"/>
                  </a:cubicBezTo>
                  <a:cubicBezTo>
                    <a:pt x="81" y="125"/>
                    <a:pt x="98" y="109"/>
                    <a:pt x="100" y="87"/>
                  </a:cubicBezTo>
                  <a:cubicBezTo>
                    <a:pt x="116" y="87"/>
                    <a:pt x="116" y="87"/>
                    <a:pt x="116" y="87"/>
                  </a:cubicBezTo>
                  <a:cubicBezTo>
                    <a:pt x="111" y="119"/>
                    <a:pt x="91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90" y="0"/>
                    <a:pt x="111" y="14"/>
                    <a:pt x="115" y="44"/>
                  </a:cubicBezTo>
                  <a:cubicBezTo>
                    <a:pt x="99" y="44"/>
                    <a:pt x="99" y="44"/>
                    <a:pt x="99" y="44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4" name="Freeform 16"/>
            <p:cNvSpPr>
              <a:spLocks noEditPoints="1"/>
            </p:cNvSpPr>
            <p:nvPr userDrawn="1"/>
          </p:nvSpPr>
          <p:spPr bwMode="auto">
            <a:xfrm>
              <a:off x="1971960" y="4761979"/>
              <a:ext cx="85725" cy="95250"/>
            </a:xfrm>
            <a:custGeom>
              <a:avLst/>
              <a:gdLst>
                <a:gd name="T0" fmla="*/ 124 w 124"/>
                <a:gd name="T1" fmla="*/ 69 h 138"/>
                <a:gd name="T2" fmla="*/ 62 w 124"/>
                <a:gd name="T3" fmla="*/ 138 h 138"/>
                <a:gd name="T4" fmla="*/ 0 w 124"/>
                <a:gd name="T5" fmla="*/ 69 h 138"/>
                <a:gd name="T6" fmla="*/ 62 w 124"/>
                <a:gd name="T7" fmla="*/ 0 h 138"/>
                <a:gd name="T8" fmla="*/ 124 w 124"/>
                <a:gd name="T9" fmla="*/ 69 h 138"/>
                <a:gd name="T10" fmla="*/ 16 w 124"/>
                <a:gd name="T11" fmla="*/ 69 h 138"/>
                <a:gd name="T12" fmla="*/ 62 w 124"/>
                <a:gd name="T13" fmla="*/ 125 h 138"/>
                <a:gd name="T14" fmla="*/ 108 w 124"/>
                <a:gd name="T15" fmla="*/ 69 h 138"/>
                <a:gd name="T16" fmla="*/ 62 w 124"/>
                <a:gd name="T17" fmla="*/ 13 h 138"/>
                <a:gd name="T18" fmla="*/ 16 w 124"/>
                <a:gd name="T19" fmla="*/ 69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4" h="138">
                  <a:moveTo>
                    <a:pt x="124" y="69"/>
                  </a:moveTo>
                  <a:cubicBezTo>
                    <a:pt x="124" y="106"/>
                    <a:pt x="102" y="138"/>
                    <a:pt x="62" y="138"/>
                  </a:cubicBezTo>
                  <a:cubicBezTo>
                    <a:pt x="22" y="138"/>
                    <a:pt x="0" y="106"/>
                    <a:pt x="0" y="69"/>
                  </a:cubicBezTo>
                  <a:cubicBezTo>
                    <a:pt x="0" y="31"/>
                    <a:pt x="22" y="0"/>
                    <a:pt x="62" y="0"/>
                  </a:cubicBezTo>
                  <a:cubicBezTo>
                    <a:pt x="102" y="0"/>
                    <a:pt x="124" y="31"/>
                    <a:pt x="124" y="69"/>
                  </a:cubicBezTo>
                  <a:moveTo>
                    <a:pt x="16" y="69"/>
                  </a:moveTo>
                  <a:cubicBezTo>
                    <a:pt x="16" y="96"/>
                    <a:pt x="31" y="125"/>
                    <a:pt x="62" y="125"/>
                  </a:cubicBezTo>
                  <a:cubicBezTo>
                    <a:pt x="92" y="125"/>
                    <a:pt x="108" y="96"/>
                    <a:pt x="108" y="69"/>
                  </a:cubicBezTo>
                  <a:cubicBezTo>
                    <a:pt x="108" y="41"/>
                    <a:pt x="92" y="13"/>
                    <a:pt x="62" y="13"/>
                  </a:cubicBezTo>
                  <a:cubicBezTo>
                    <a:pt x="31" y="13"/>
                    <a:pt x="16" y="41"/>
                    <a:pt x="16" y="6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5" name="Freeform 17"/>
            <p:cNvSpPr>
              <a:spLocks/>
            </p:cNvSpPr>
            <p:nvPr userDrawn="1"/>
          </p:nvSpPr>
          <p:spPr bwMode="auto">
            <a:xfrm>
              <a:off x="2059272" y="4736579"/>
              <a:ext cx="44450" cy="119063"/>
            </a:xfrm>
            <a:custGeom>
              <a:avLst/>
              <a:gdLst>
                <a:gd name="T0" fmla="*/ 39 w 65"/>
                <a:gd name="T1" fmla="*/ 39 h 172"/>
                <a:gd name="T2" fmla="*/ 65 w 65"/>
                <a:gd name="T3" fmla="*/ 39 h 172"/>
                <a:gd name="T4" fmla="*/ 65 w 65"/>
                <a:gd name="T5" fmla="*/ 53 h 172"/>
                <a:gd name="T6" fmla="*/ 39 w 65"/>
                <a:gd name="T7" fmla="*/ 53 h 172"/>
                <a:gd name="T8" fmla="*/ 39 w 65"/>
                <a:gd name="T9" fmla="*/ 141 h 172"/>
                <a:gd name="T10" fmla="*/ 52 w 65"/>
                <a:gd name="T11" fmla="*/ 158 h 172"/>
                <a:gd name="T12" fmla="*/ 65 w 65"/>
                <a:gd name="T13" fmla="*/ 158 h 172"/>
                <a:gd name="T14" fmla="*/ 65 w 65"/>
                <a:gd name="T15" fmla="*/ 171 h 172"/>
                <a:gd name="T16" fmla="*/ 51 w 65"/>
                <a:gd name="T17" fmla="*/ 172 h 172"/>
                <a:gd name="T18" fmla="*/ 23 w 65"/>
                <a:gd name="T19" fmla="*/ 142 h 172"/>
                <a:gd name="T20" fmla="*/ 23 w 65"/>
                <a:gd name="T21" fmla="*/ 53 h 172"/>
                <a:gd name="T22" fmla="*/ 0 w 65"/>
                <a:gd name="T23" fmla="*/ 53 h 172"/>
                <a:gd name="T24" fmla="*/ 0 w 65"/>
                <a:gd name="T25" fmla="*/ 39 h 172"/>
                <a:gd name="T26" fmla="*/ 23 w 65"/>
                <a:gd name="T27" fmla="*/ 39 h 172"/>
                <a:gd name="T28" fmla="*/ 23 w 65"/>
                <a:gd name="T29" fmla="*/ 0 h 172"/>
                <a:gd name="T30" fmla="*/ 39 w 65"/>
                <a:gd name="T31" fmla="*/ 0 h 172"/>
                <a:gd name="T32" fmla="*/ 39 w 65"/>
                <a:gd name="T33" fmla="*/ 39 h 1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5" h="172">
                  <a:moveTo>
                    <a:pt x="39" y="39"/>
                  </a:moveTo>
                  <a:cubicBezTo>
                    <a:pt x="65" y="39"/>
                    <a:pt x="65" y="39"/>
                    <a:pt x="65" y="39"/>
                  </a:cubicBezTo>
                  <a:cubicBezTo>
                    <a:pt x="65" y="53"/>
                    <a:pt x="65" y="53"/>
                    <a:pt x="65" y="53"/>
                  </a:cubicBezTo>
                  <a:cubicBezTo>
                    <a:pt x="39" y="53"/>
                    <a:pt x="39" y="53"/>
                    <a:pt x="39" y="53"/>
                  </a:cubicBezTo>
                  <a:cubicBezTo>
                    <a:pt x="39" y="141"/>
                    <a:pt x="39" y="141"/>
                    <a:pt x="39" y="141"/>
                  </a:cubicBezTo>
                  <a:cubicBezTo>
                    <a:pt x="39" y="151"/>
                    <a:pt x="40" y="158"/>
                    <a:pt x="52" y="158"/>
                  </a:cubicBezTo>
                  <a:cubicBezTo>
                    <a:pt x="56" y="158"/>
                    <a:pt x="61" y="158"/>
                    <a:pt x="65" y="158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0" y="171"/>
                    <a:pt x="56" y="172"/>
                    <a:pt x="51" y="172"/>
                  </a:cubicBezTo>
                  <a:cubicBezTo>
                    <a:pt x="30" y="172"/>
                    <a:pt x="22" y="165"/>
                    <a:pt x="23" y="142"/>
                  </a:cubicBezTo>
                  <a:cubicBezTo>
                    <a:pt x="23" y="53"/>
                    <a:pt x="23" y="53"/>
                    <a:pt x="23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39"/>
                    <a:pt x="0" y="39"/>
                    <a:pt x="0" y="39"/>
                  </a:cubicBezTo>
                  <a:cubicBezTo>
                    <a:pt x="23" y="39"/>
                    <a:pt x="23" y="39"/>
                    <a:pt x="23" y="39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39" y="0"/>
                    <a:pt x="39" y="0"/>
                    <a:pt x="39" y="0"/>
                  </a:cubicBezTo>
                  <a:cubicBezTo>
                    <a:pt x="39" y="39"/>
                    <a:pt x="39" y="39"/>
                    <a:pt x="39" y="39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6" name="Rectangle 18"/>
            <p:cNvSpPr>
              <a:spLocks noChangeArrowheads="1"/>
            </p:cNvSpPr>
            <p:nvPr userDrawn="1"/>
          </p:nvSpPr>
          <p:spPr bwMode="auto">
            <a:xfrm>
              <a:off x="2116422" y="4730229"/>
              <a:ext cx="11113" cy="12382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7" name="Freeform 19"/>
            <p:cNvSpPr>
              <a:spLocks noEditPoints="1"/>
            </p:cNvSpPr>
            <p:nvPr userDrawn="1"/>
          </p:nvSpPr>
          <p:spPr bwMode="auto">
            <a:xfrm>
              <a:off x="2141822" y="4761979"/>
              <a:ext cx="82550" cy="95250"/>
            </a:xfrm>
            <a:custGeom>
              <a:avLst/>
              <a:gdLst>
                <a:gd name="T0" fmla="*/ 6 w 121"/>
                <a:gd name="T1" fmla="*/ 43 h 138"/>
                <a:gd name="T2" fmla="*/ 59 w 121"/>
                <a:gd name="T3" fmla="*/ 0 h 138"/>
                <a:gd name="T4" fmla="*/ 107 w 121"/>
                <a:gd name="T5" fmla="*/ 42 h 138"/>
                <a:gd name="T6" fmla="*/ 107 w 121"/>
                <a:gd name="T7" fmla="*/ 111 h 138"/>
                <a:gd name="T8" fmla="*/ 116 w 121"/>
                <a:gd name="T9" fmla="*/ 121 h 138"/>
                <a:gd name="T10" fmla="*/ 121 w 121"/>
                <a:gd name="T11" fmla="*/ 120 h 138"/>
                <a:gd name="T12" fmla="*/ 121 w 121"/>
                <a:gd name="T13" fmla="*/ 133 h 138"/>
                <a:gd name="T14" fmla="*/ 111 w 121"/>
                <a:gd name="T15" fmla="*/ 134 h 138"/>
                <a:gd name="T16" fmla="*/ 92 w 121"/>
                <a:gd name="T17" fmla="*/ 111 h 138"/>
                <a:gd name="T18" fmla="*/ 92 w 121"/>
                <a:gd name="T19" fmla="*/ 111 h 138"/>
                <a:gd name="T20" fmla="*/ 44 w 121"/>
                <a:gd name="T21" fmla="*/ 138 h 138"/>
                <a:gd name="T22" fmla="*/ 0 w 121"/>
                <a:gd name="T23" fmla="*/ 100 h 138"/>
                <a:gd name="T24" fmla="*/ 70 w 121"/>
                <a:gd name="T25" fmla="*/ 58 h 138"/>
                <a:gd name="T26" fmla="*/ 91 w 121"/>
                <a:gd name="T27" fmla="*/ 40 h 138"/>
                <a:gd name="T28" fmla="*/ 57 w 121"/>
                <a:gd name="T29" fmla="*/ 13 h 138"/>
                <a:gd name="T30" fmla="*/ 22 w 121"/>
                <a:gd name="T31" fmla="*/ 43 h 138"/>
                <a:gd name="T32" fmla="*/ 6 w 121"/>
                <a:gd name="T33" fmla="*/ 43 h 138"/>
                <a:gd name="T34" fmla="*/ 91 w 121"/>
                <a:gd name="T35" fmla="*/ 63 h 138"/>
                <a:gd name="T36" fmla="*/ 90 w 121"/>
                <a:gd name="T37" fmla="*/ 63 h 138"/>
                <a:gd name="T38" fmla="*/ 77 w 121"/>
                <a:gd name="T39" fmla="*/ 68 h 138"/>
                <a:gd name="T40" fmla="*/ 16 w 121"/>
                <a:gd name="T41" fmla="*/ 99 h 138"/>
                <a:gd name="T42" fmla="*/ 45 w 121"/>
                <a:gd name="T43" fmla="*/ 125 h 138"/>
                <a:gd name="T44" fmla="*/ 91 w 121"/>
                <a:gd name="T45" fmla="*/ 83 h 138"/>
                <a:gd name="T46" fmla="*/ 91 w 121"/>
                <a:gd name="T47" fmla="*/ 63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21" h="138">
                  <a:moveTo>
                    <a:pt x="6" y="43"/>
                  </a:moveTo>
                  <a:cubicBezTo>
                    <a:pt x="7" y="13"/>
                    <a:pt x="28" y="0"/>
                    <a:pt x="59" y="0"/>
                  </a:cubicBezTo>
                  <a:cubicBezTo>
                    <a:pt x="82" y="0"/>
                    <a:pt x="107" y="6"/>
                    <a:pt x="107" y="42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107" y="117"/>
                    <a:pt x="110" y="121"/>
                    <a:pt x="116" y="121"/>
                  </a:cubicBezTo>
                  <a:cubicBezTo>
                    <a:pt x="118" y="121"/>
                    <a:pt x="120" y="120"/>
                    <a:pt x="121" y="120"/>
                  </a:cubicBezTo>
                  <a:cubicBezTo>
                    <a:pt x="121" y="133"/>
                    <a:pt x="121" y="133"/>
                    <a:pt x="121" y="133"/>
                  </a:cubicBezTo>
                  <a:cubicBezTo>
                    <a:pt x="117" y="134"/>
                    <a:pt x="115" y="134"/>
                    <a:pt x="111" y="134"/>
                  </a:cubicBezTo>
                  <a:cubicBezTo>
                    <a:pt x="95" y="134"/>
                    <a:pt x="92" y="125"/>
                    <a:pt x="92" y="111"/>
                  </a:cubicBezTo>
                  <a:cubicBezTo>
                    <a:pt x="92" y="111"/>
                    <a:pt x="92" y="111"/>
                    <a:pt x="92" y="111"/>
                  </a:cubicBezTo>
                  <a:cubicBezTo>
                    <a:pt x="80" y="128"/>
                    <a:pt x="69" y="138"/>
                    <a:pt x="44" y="138"/>
                  </a:cubicBezTo>
                  <a:cubicBezTo>
                    <a:pt x="20" y="138"/>
                    <a:pt x="0" y="126"/>
                    <a:pt x="0" y="100"/>
                  </a:cubicBezTo>
                  <a:cubicBezTo>
                    <a:pt x="0" y="63"/>
                    <a:pt x="36" y="62"/>
                    <a:pt x="70" y="58"/>
                  </a:cubicBezTo>
                  <a:cubicBezTo>
                    <a:pt x="83" y="56"/>
                    <a:pt x="91" y="54"/>
                    <a:pt x="91" y="40"/>
                  </a:cubicBezTo>
                  <a:cubicBezTo>
                    <a:pt x="91" y="18"/>
                    <a:pt x="76" y="13"/>
                    <a:pt x="57" y="13"/>
                  </a:cubicBezTo>
                  <a:cubicBezTo>
                    <a:pt x="37" y="13"/>
                    <a:pt x="22" y="22"/>
                    <a:pt x="22" y="43"/>
                  </a:cubicBezTo>
                  <a:cubicBezTo>
                    <a:pt x="6" y="43"/>
                    <a:pt x="6" y="43"/>
                    <a:pt x="6" y="43"/>
                  </a:cubicBezTo>
                  <a:moveTo>
                    <a:pt x="91" y="63"/>
                  </a:moveTo>
                  <a:cubicBezTo>
                    <a:pt x="90" y="63"/>
                    <a:pt x="90" y="63"/>
                    <a:pt x="90" y="63"/>
                  </a:cubicBezTo>
                  <a:cubicBezTo>
                    <a:pt x="88" y="66"/>
                    <a:pt x="81" y="68"/>
                    <a:pt x="77" y="68"/>
                  </a:cubicBezTo>
                  <a:cubicBezTo>
                    <a:pt x="50" y="73"/>
                    <a:pt x="16" y="73"/>
                    <a:pt x="16" y="99"/>
                  </a:cubicBezTo>
                  <a:cubicBezTo>
                    <a:pt x="16" y="115"/>
                    <a:pt x="30" y="125"/>
                    <a:pt x="45" y="125"/>
                  </a:cubicBezTo>
                  <a:cubicBezTo>
                    <a:pt x="70" y="125"/>
                    <a:pt x="91" y="109"/>
                    <a:pt x="91" y="83"/>
                  </a:cubicBezTo>
                  <a:lnTo>
                    <a:pt x="91" y="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8" name="Freeform 20"/>
            <p:cNvSpPr>
              <a:spLocks/>
            </p:cNvSpPr>
            <p:nvPr userDrawn="1"/>
          </p:nvSpPr>
          <p:spPr bwMode="auto">
            <a:xfrm>
              <a:off x="2235485" y="4761979"/>
              <a:ext cx="73025" cy="92075"/>
            </a:xfrm>
            <a:custGeom>
              <a:avLst/>
              <a:gdLst>
                <a:gd name="T0" fmla="*/ 0 w 107"/>
                <a:gd name="T1" fmla="*/ 3 h 134"/>
                <a:gd name="T2" fmla="*/ 16 w 107"/>
                <a:gd name="T3" fmla="*/ 3 h 134"/>
                <a:gd name="T4" fmla="*/ 16 w 107"/>
                <a:gd name="T5" fmla="*/ 26 h 134"/>
                <a:gd name="T6" fmla="*/ 17 w 107"/>
                <a:gd name="T7" fmla="*/ 26 h 134"/>
                <a:gd name="T8" fmla="*/ 59 w 107"/>
                <a:gd name="T9" fmla="*/ 0 h 134"/>
                <a:gd name="T10" fmla="*/ 107 w 107"/>
                <a:gd name="T11" fmla="*/ 50 h 134"/>
                <a:gd name="T12" fmla="*/ 107 w 107"/>
                <a:gd name="T13" fmla="*/ 134 h 134"/>
                <a:gd name="T14" fmla="*/ 91 w 107"/>
                <a:gd name="T15" fmla="*/ 134 h 134"/>
                <a:gd name="T16" fmla="*/ 91 w 107"/>
                <a:gd name="T17" fmla="*/ 53 h 134"/>
                <a:gd name="T18" fmla="*/ 58 w 107"/>
                <a:gd name="T19" fmla="*/ 13 h 134"/>
                <a:gd name="T20" fmla="*/ 16 w 107"/>
                <a:gd name="T21" fmla="*/ 58 h 134"/>
                <a:gd name="T22" fmla="*/ 16 w 107"/>
                <a:gd name="T23" fmla="*/ 134 h 134"/>
                <a:gd name="T24" fmla="*/ 0 w 107"/>
                <a:gd name="T25" fmla="*/ 134 h 134"/>
                <a:gd name="T26" fmla="*/ 0 w 107"/>
                <a:gd name="T27" fmla="*/ 3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7" h="134">
                  <a:moveTo>
                    <a:pt x="0" y="3"/>
                  </a:moveTo>
                  <a:cubicBezTo>
                    <a:pt x="16" y="3"/>
                    <a:pt x="16" y="3"/>
                    <a:pt x="16" y="3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23" y="10"/>
                    <a:pt x="40" y="0"/>
                    <a:pt x="59" y="0"/>
                  </a:cubicBezTo>
                  <a:cubicBezTo>
                    <a:pt x="96" y="0"/>
                    <a:pt x="107" y="19"/>
                    <a:pt x="107" y="50"/>
                  </a:cubicBezTo>
                  <a:cubicBezTo>
                    <a:pt x="107" y="134"/>
                    <a:pt x="107" y="134"/>
                    <a:pt x="107" y="134"/>
                  </a:cubicBezTo>
                  <a:cubicBezTo>
                    <a:pt x="91" y="134"/>
                    <a:pt x="91" y="134"/>
                    <a:pt x="91" y="134"/>
                  </a:cubicBezTo>
                  <a:cubicBezTo>
                    <a:pt x="91" y="53"/>
                    <a:pt x="91" y="53"/>
                    <a:pt x="91" y="53"/>
                  </a:cubicBezTo>
                  <a:cubicBezTo>
                    <a:pt x="91" y="30"/>
                    <a:pt x="83" y="13"/>
                    <a:pt x="58" y="13"/>
                  </a:cubicBezTo>
                  <a:cubicBezTo>
                    <a:pt x="32" y="13"/>
                    <a:pt x="17" y="32"/>
                    <a:pt x="16" y="58"/>
                  </a:cubicBezTo>
                  <a:cubicBezTo>
                    <a:pt x="16" y="134"/>
                    <a:pt x="16" y="134"/>
                    <a:pt x="16" y="134"/>
                  </a:cubicBezTo>
                  <a:cubicBezTo>
                    <a:pt x="0" y="134"/>
                    <a:pt x="0" y="134"/>
                    <a:pt x="0" y="134"/>
                  </a:cubicBezTo>
                  <a:cubicBezTo>
                    <a:pt x="0" y="3"/>
                    <a:pt x="0" y="3"/>
                    <a:pt x="0" y="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39" name="Freeform 21"/>
            <p:cNvSpPr>
              <a:spLocks noEditPoints="1"/>
            </p:cNvSpPr>
            <p:nvPr userDrawn="1"/>
          </p:nvSpPr>
          <p:spPr bwMode="auto">
            <a:xfrm>
              <a:off x="2322797" y="4730229"/>
              <a:ext cx="84138" cy="127000"/>
            </a:xfrm>
            <a:custGeom>
              <a:avLst/>
              <a:gdLst>
                <a:gd name="T0" fmla="*/ 121 w 121"/>
                <a:gd name="T1" fmla="*/ 181 h 185"/>
                <a:gd name="T2" fmla="*/ 106 w 121"/>
                <a:gd name="T3" fmla="*/ 181 h 185"/>
                <a:gd name="T4" fmla="*/ 106 w 121"/>
                <a:gd name="T5" fmla="*/ 156 h 185"/>
                <a:gd name="T6" fmla="*/ 106 w 121"/>
                <a:gd name="T7" fmla="*/ 156 h 185"/>
                <a:gd name="T8" fmla="*/ 59 w 121"/>
                <a:gd name="T9" fmla="*/ 185 h 185"/>
                <a:gd name="T10" fmla="*/ 0 w 121"/>
                <a:gd name="T11" fmla="*/ 116 h 185"/>
                <a:gd name="T12" fmla="*/ 59 w 121"/>
                <a:gd name="T13" fmla="*/ 47 h 185"/>
                <a:gd name="T14" fmla="*/ 104 w 121"/>
                <a:gd name="T15" fmla="*/ 75 h 185"/>
                <a:gd name="T16" fmla="*/ 105 w 121"/>
                <a:gd name="T17" fmla="*/ 75 h 185"/>
                <a:gd name="T18" fmla="*/ 105 w 121"/>
                <a:gd name="T19" fmla="*/ 0 h 185"/>
                <a:gd name="T20" fmla="*/ 121 w 121"/>
                <a:gd name="T21" fmla="*/ 0 h 185"/>
                <a:gd name="T22" fmla="*/ 121 w 121"/>
                <a:gd name="T23" fmla="*/ 181 h 185"/>
                <a:gd name="T24" fmla="*/ 59 w 121"/>
                <a:gd name="T25" fmla="*/ 172 h 185"/>
                <a:gd name="T26" fmla="*/ 105 w 121"/>
                <a:gd name="T27" fmla="*/ 116 h 185"/>
                <a:gd name="T28" fmla="*/ 59 w 121"/>
                <a:gd name="T29" fmla="*/ 60 h 185"/>
                <a:gd name="T30" fmla="*/ 16 w 121"/>
                <a:gd name="T31" fmla="*/ 116 h 185"/>
                <a:gd name="T32" fmla="*/ 59 w 121"/>
                <a:gd name="T33" fmla="*/ 172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21" h="185">
                  <a:moveTo>
                    <a:pt x="121" y="181"/>
                  </a:moveTo>
                  <a:cubicBezTo>
                    <a:pt x="106" y="181"/>
                    <a:pt x="106" y="181"/>
                    <a:pt x="106" y="181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106" y="156"/>
                    <a:pt x="106" y="156"/>
                    <a:pt x="106" y="156"/>
                  </a:cubicBezTo>
                  <a:cubicBezTo>
                    <a:pt x="99" y="174"/>
                    <a:pt x="78" y="185"/>
                    <a:pt x="59" y="185"/>
                  </a:cubicBezTo>
                  <a:cubicBezTo>
                    <a:pt x="19" y="185"/>
                    <a:pt x="0" y="153"/>
                    <a:pt x="0" y="116"/>
                  </a:cubicBezTo>
                  <a:cubicBezTo>
                    <a:pt x="0" y="78"/>
                    <a:pt x="19" y="47"/>
                    <a:pt x="59" y="47"/>
                  </a:cubicBezTo>
                  <a:cubicBezTo>
                    <a:pt x="78" y="47"/>
                    <a:pt x="98" y="56"/>
                    <a:pt x="104" y="75"/>
                  </a:cubicBezTo>
                  <a:cubicBezTo>
                    <a:pt x="105" y="75"/>
                    <a:pt x="105" y="75"/>
                    <a:pt x="105" y="75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21" y="0"/>
                    <a:pt x="121" y="0"/>
                    <a:pt x="121" y="0"/>
                  </a:cubicBezTo>
                  <a:cubicBezTo>
                    <a:pt x="121" y="181"/>
                    <a:pt x="121" y="181"/>
                    <a:pt x="121" y="181"/>
                  </a:cubicBezTo>
                  <a:moveTo>
                    <a:pt x="59" y="172"/>
                  </a:moveTo>
                  <a:cubicBezTo>
                    <a:pt x="93" y="172"/>
                    <a:pt x="105" y="143"/>
                    <a:pt x="105" y="116"/>
                  </a:cubicBezTo>
                  <a:cubicBezTo>
                    <a:pt x="105" y="89"/>
                    <a:pt x="93" y="60"/>
                    <a:pt x="59" y="60"/>
                  </a:cubicBezTo>
                  <a:cubicBezTo>
                    <a:pt x="28" y="60"/>
                    <a:pt x="16" y="89"/>
                    <a:pt x="16" y="116"/>
                  </a:cubicBezTo>
                  <a:cubicBezTo>
                    <a:pt x="16" y="143"/>
                    <a:pt x="28" y="172"/>
                    <a:pt x="59" y="17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79204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427038"/>
            <a:ext cx="8064000" cy="55369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000" y="1600200"/>
            <a:ext cx="8064000" cy="45259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7/5/2015</a:t>
            </a:r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94B9A-5286-4850-9D8B-BEEAA081DFC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2196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50" r:id="rId7"/>
    <p:sldLayoutId id="2147483666" r:id="rId8"/>
    <p:sldLayoutId id="2147483677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  <p:sldLayoutId id="2147483674" r:id="rId17"/>
    <p:sldLayoutId id="2147483675" r:id="rId18"/>
    <p:sldLayoutId id="2147483676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300"/>
        </a:spcAft>
        <a:buFont typeface="Arial" panose="020B0604020202020204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Font typeface="Wingdings" panose="05000000000000000000" pitchFamily="2" charset="2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266700" indent="-266700" algn="l" defTabSz="914400" rtl="0" eaLnBrk="1" latinLnBrk="0" hangingPunct="1">
        <a:spcBef>
          <a:spcPct val="20000"/>
        </a:spcBef>
        <a:buClr>
          <a:schemeClr val="tx2"/>
        </a:buClr>
        <a:buFont typeface="Wingdings" panose="05000000000000000000" pitchFamily="2" charset="2"/>
        <a:buChar char="§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542925" indent="-2667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Font typeface="Wingdings" panose="05000000000000000000" pitchFamily="2" charset="2"/>
        <a:buChar char="§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809625" indent="-266700" algn="l" defTabSz="914400" rtl="0" eaLnBrk="1" latinLnBrk="0" hangingPunct="1">
        <a:spcBef>
          <a:spcPts val="300"/>
        </a:spcBef>
        <a:spcAft>
          <a:spcPts val="300"/>
        </a:spcAft>
        <a:buClr>
          <a:schemeClr val="tx2"/>
        </a:buClr>
        <a:buFont typeface="Wingdings" panose="05000000000000000000" pitchFamily="2" charset="2"/>
        <a:buChar char="§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jpg"/><Relationship Id="rId4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2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tags" Target="../tags/tag27.xml"/><Relationship Id="rId7" Type="http://schemas.openxmlformats.org/officeDocument/2006/relationships/diagramQuickStyle" Target="../diagrams/quickStyle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Layout" Target="../slideLayouts/slideLayout7.xml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1853192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>
                <a:cs typeface="Arial"/>
              </a:rPr>
              <a:t>Foundations First: Housing as the Bedrock of Family Wellbeing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altLang="en-US" dirty="0">
                <a:latin typeface="Arial" charset="0"/>
                <a:cs typeface="Arial" charset="0"/>
              </a:rPr>
              <a:t>Alison Watson, Deputy Director</a:t>
            </a:r>
          </a:p>
          <a:p>
            <a:r>
              <a:rPr lang="en-GB" altLang="en-US" dirty="0" err="1">
                <a:latin typeface="Arial" charset="0"/>
                <a:cs typeface="Arial" charset="0"/>
              </a:rPr>
              <a:t>e:alison_watson@shelter.org.uk</a:t>
            </a:r>
          </a:p>
          <a:p>
            <a:r>
              <a:rPr lang="en-GB" altLang="en-US" dirty="0">
                <a:latin typeface="Arial" charset="0"/>
                <a:cs typeface="Arial" charset="0"/>
              </a:rPr>
              <a:t>t: 0844 515 2452</a:t>
            </a:r>
          </a:p>
          <a:p>
            <a:r>
              <a:rPr lang="en-GB" altLang="en-US" dirty="0">
                <a:latin typeface="Arial" charset="0"/>
                <a:cs typeface="Arial" charset="0"/>
              </a:rPr>
              <a:t>Twitter: @</a:t>
            </a:r>
            <a:r>
              <a:rPr lang="en-GB" altLang="en-US" dirty="0" err="1">
                <a:latin typeface="Arial" charset="0"/>
                <a:cs typeface="Arial" charset="0"/>
              </a:rPr>
              <a:t>alisonj_WATSON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351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Nature and Extent of Homelessness in Scotland </a:t>
            </a:r>
            <a:b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3"/>
            </p:custDataLst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6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5"/>
          <a:srcRect b="23273"/>
          <a:stretch/>
        </p:blipFill>
        <p:spPr>
          <a:xfrm>
            <a:off x="539202" y="1554568"/>
            <a:ext cx="5898787" cy="4525963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" name="Rectangle 1"/>
          <p:cNvSpPr/>
          <p:nvPr/>
        </p:nvSpPr>
        <p:spPr>
          <a:xfrm flipH="1">
            <a:off x="6660232" y="2420888"/>
            <a:ext cx="20882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000000"/>
                </a:solidFill>
              </a:rPr>
              <a:t>On average, a household in Scotland becomes homeless every </a:t>
            </a:r>
            <a:r>
              <a:rPr lang="en-GB" b="1" u="sng" dirty="0">
                <a:solidFill>
                  <a:srgbClr val="FF0000"/>
                </a:solidFill>
              </a:rPr>
              <a:t>18 minutes</a:t>
            </a:r>
            <a:endParaRPr lang="en-GB" b="1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77788" y="1196752"/>
            <a:ext cx="8064000" cy="4525963"/>
          </a:xfrm>
        </p:spPr>
        <p:txBody>
          <a:bodyPr/>
          <a:lstStyle/>
          <a:p>
            <a:r>
              <a:rPr lang="en-US" sz="1600" b="0" dirty="0"/>
              <a:t>In 2016/17, there were </a:t>
            </a:r>
            <a:r>
              <a:rPr lang="en-US" sz="1600" dirty="0"/>
              <a:t>13,296 children </a:t>
            </a:r>
            <a:r>
              <a:rPr lang="en-US" sz="1600" b="0" dirty="0"/>
              <a:t>from 9,517 families assessed as homeless – that is </a:t>
            </a:r>
            <a:r>
              <a:rPr lang="en-US" sz="1600" dirty="0"/>
              <a:t>the equivalent of 6 children for every school in Scotland. </a:t>
            </a:r>
          </a:p>
          <a:p>
            <a:r>
              <a:rPr lang="en-US" sz="1600" b="0" dirty="0"/>
              <a:t>Nearly half of all children who are homeless are under 5 years old. </a:t>
            </a:r>
            <a:endParaRPr lang="en-GB" sz="1600" b="0" dirty="0"/>
          </a:p>
          <a:p>
            <a:r>
              <a:rPr lang="en-US" sz="1600" dirty="0">
                <a:solidFill>
                  <a:srgbClr val="FF0000"/>
                </a:solidFill>
                <a:latin typeface="Arial Black" panose="020B0A04020102020204" pitchFamily="34" charset="0"/>
              </a:rPr>
              <a:t>And what is the impact of homelessness on children?</a:t>
            </a:r>
            <a:endParaRPr lang="en-GB" sz="1600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b="0" dirty="0"/>
              <a:t>Homeless children are twice as likely to suffer from poor physical or mental health.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b="0" dirty="0"/>
              <a:t>Homeless children are twice as likely to be bullied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b="0" dirty="0"/>
              <a:t>Their mothers are three times more likely to be clinically depressed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b="0" dirty="0"/>
              <a:t>Homeless children miss out on a quarter of their schooling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600" b="0" dirty="0"/>
              <a:t>They are twice as likely to be excluded from school and to leave school with no qualifications. </a:t>
            </a:r>
            <a:endParaRPr lang="en-GB" sz="1600" b="0" dirty="0"/>
          </a:p>
          <a:p>
            <a:r>
              <a:rPr lang="en-US" sz="1600" dirty="0"/>
              <a:t>We also know that nearly 6,600 children woke up this morning in temporary accommodation – and that figure is at a 10 year high.  </a:t>
            </a:r>
            <a:endParaRPr lang="en-GB" sz="1600" dirty="0"/>
          </a:p>
          <a:p>
            <a:r>
              <a:rPr lang="en-US" sz="1600" b="0" dirty="0"/>
              <a:t>&gt;1 in 10 households with children spend &gt; than a year in temporary accommodation.</a:t>
            </a:r>
            <a:endParaRPr lang="en-GB" sz="1600" b="0" dirty="0"/>
          </a:p>
          <a:p>
            <a:pPr lvl="1"/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sz="2800" dirty="0"/>
              <a:t>Children and Homelessness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4"/>
            </p:custDataLst>
          </p:nvPr>
        </p:nvSpPr>
        <p:spPr>
          <a:xfrm>
            <a:off x="539552" y="980728"/>
            <a:ext cx="8064448" cy="45719"/>
          </a:xfrm>
        </p:spPr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After meeting their housing costs, 19% of Scotland's population, or 1 million people each year, were living in poverty in 2014-17.</a:t>
            </a:r>
            <a:endParaRPr lang="en-GB" sz="1800" dirty="0"/>
          </a:p>
          <a:p>
            <a:r>
              <a:rPr lang="en-US" dirty="0"/>
              <a:t>After housing costs, 24% of children, or 230,000 children each year, were in relative poverty in 2014-17.</a:t>
            </a:r>
            <a:endParaRPr lang="en-GB" sz="1800" dirty="0"/>
          </a:p>
          <a:p>
            <a:r>
              <a:rPr lang="en-US" dirty="0"/>
              <a:t>Before housing costs, one fifth of all children were living in poverty, or 180,000 children. That's an extra 50,000 children in poverty, just because housing costs are unaffordable.</a:t>
            </a:r>
            <a:endParaRPr lang="en-GB" sz="1800" dirty="0"/>
          </a:p>
          <a:p>
            <a:r>
              <a:rPr lang="en-US" dirty="0"/>
              <a:t>High housing costs mean less ‘disposable’ income to spend on household essentials such as food, gas and electricity to heat your home, or a warm winter coat for your child.</a:t>
            </a:r>
            <a:endParaRPr lang="en-GB" sz="1800" dirty="0"/>
          </a:p>
          <a:p>
            <a:r>
              <a:rPr lang="en-US" dirty="0"/>
              <a:t>Nearly 1 in 5 children live in fuel poverty.</a:t>
            </a:r>
            <a:endParaRPr lang="en-GB" sz="1800" dirty="0"/>
          </a:p>
          <a:p>
            <a:pPr lvl="1"/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Housing Affordability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4"/>
            </p:custDataLst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z="1800" dirty="0"/>
              <a:t>1 in 10 children live in overcrowded homes</a:t>
            </a:r>
            <a:endParaRPr lang="en-GB" sz="1800" dirty="0"/>
          </a:p>
          <a:p>
            <a:pPr lvl="0"/>
            <a:r>
              <a:rPr lang="en-US" sz="1800" dirty="0"/>
              <a:t>186,000 children live in homes affected by damp – that is equivalent to all of the children in Glasgow and Edinburgh combined</a:t>
            </a:r>
          </a:p>
          <a:p>
            <a:pPr lvl="0"/>
            <a:endParaRPr lang="en-US" sz="1800" dirty="0"/>
          </a:p>
          <a:p>
            <a:pPr lvl="0"/>
            <a:r>
              <a:rPr lang="en-US" sz="2800" dirty="0">
                <a:solidFill>
                  <a:srgbClr val="FF0000"/>
                </a:solidFill>
              </a:rPr>
              <a:t>Moving House</a:t>
            </a:r>
          </a:p>
          <a:p>
            <a:r>
              <a:rPr lang="en-US" dirty="0"/>
              <a:t>Moving belongings and financial assistance</a:t>
            </a:r>
          </a:p>
          <a:p>
            <a:r>
              <a:rPr lang="en-US" dirty="0"/>
              <a:t>Dual rent</a:t>
            </a:r>
          </a:p>
          <a:p>
            <a:r>
              <a:rPr lang="en-US" dirty="0"/>
              <a:t>Setting up a home - Community Care Grants: 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pPr lvl="0"/>
            <a:endParaRPr lang="en-GB" sz="1800" dirty="0"/>
          </a:p>
          <a:p>
            <a:pPr lvl="1"/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sz="2800" dirty="0"/>
              <a:t>Housing Quality 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4"/>
            </p:custDataLst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1"/>
            <a:endParaRPr lang="en-GB" sz="2400" b="1" dirty="0"/>
          </a:p>
          <a:p>
            <a:pPr lvl="1"/>
            <a:r>
              <a:rPr lang="en-GB" sz="2400" b="1" dirty="0"/>
              <a:t>Whole family approach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Individual – e.g. trauma informed practice 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Community – e.g. community safety; peer influences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Structural – e.g. housing; benefits</a:t>
            </a:r>
          </a:p>
          <a:p>
            <a:pPr lvl="1"/>
            <a:endParaRPr lang="en-GB" sz="24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lvl="1"/>
            <a:r>
              <a:rPr lang="en-GB" sz="2400" b="1" dirty="0"/>
              <a:t>Shift from ‘needs’ and ‘problems’ to strengths, aspirations and goals</a:t>
            </a:r>
          </a:p>
          <a:p>
            <a:pPr lvl="1"/>
            <a:endParaRPr lang="en-GB" sz="2400" dirty="0"/>
          </a:p>
          <a:p>
            <a:pPr lvl="1"/>
            <a:endParaRPr lang="en-GB" dirty="0"/>
          </a:p>
          <a:p>
            <a:pPr lvl="1"/>
            <a:endParaRPr lang="en-GB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Success Factors in Supporting Families who are Homeless  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4"/>
            </p:custDataLst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Personal Housing Planning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Participation, Choice, Control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120E886B-087C-4D46-8119-6D12B45737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9246334"/>
              </p:ext>
            </p:extLst>
          </p:nvPr>
        </p:nvGraphicFramePr>
        <p:xfrm>
          <a:off x="377788" y="1500535"/>
          <a:ext cx="80645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1"/>
            <a:r>
              <a:rPr lang="en-GB" dirty="0"/>
              <a:t>Open access to a one stop service through drop-ins and personalised 121 support</a:t>
            </a:r>
          </a:p>
          <a:p>
            <a:pPr lvl="1"/>
            <a:r>
              <a:rPr lang="en-GB" dirty="0"/>
              <a:t>Time dedicated to building &amp; fostering relationships</a:t>
            </a:r>
          </a:p>
          <a:p>
            <a:pPr lvl="1"/>
            <a:r>
              <a:rPr lang="en-GB" dirty="0"/>
              <a:t>Flexibility and ‘going the extra mile’</a:t>
            </a:r>
          </a:p>
          <a:p>
            <a:pPr lvl="1"/>
            <a:endParaRPr lang="en-GB" dirty="0"/>
          </a:p>
          <a:p>
            <a:pPr lvl="1"/>
            <a:r>
              <a:rPr lang="en-GB" b="1" dirty="0">
                <a:solidFill>
                  <a:schemeClr val="bg1">
                    <a:lumMod val="50000"/>
                  </a:schemeClr>
                </a:solidFill>
              </a:rPr>
              <a:t>Foundations First  </a:t>
            </a:r>
          </a:p>
          <a:p>
            <a:pPr lvl="1"/>
            <a:endParaRPr lang="en-GB" b="1" dirty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GB" dirty="0"/>
              <a:t>From ‘service users’ to ‘contributors’</a:t>
            </a:r>
          </a:p>
          <a:p>
            <a:pPr lvl="1"/>
            <a:r>
              <a:rPr lang="en-GB" dirty="0"/>
              <a:t>Fostering peer support and self-help</a:t>
            </a:r>
          </a:p>
          <a:p>
            <a:pPr lvl="1"/>
            <a:r>
              <a:rPr lang="en-GB" dirty="0"/>
              <a:t>Joint work to tackle issues in the local estate </a:t>
            </a:r>
          </a:p>
          <a:p>
            <a:pPr lvl="1"/>
            <a:endParaRPr lang="en-GB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9C94B9A-5286-4850-9D8B-BEEAA081DFCA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A Neighbourhood Approach 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7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Families First - Renfrewshire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08976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PREFIX" val="SH_"/>
  <p:tag name="SH_TEMPLATENAME" val="Shelter Scotland.pptx"/>
  <p:tag name="SH_CREATEDATE" val="25 September 2015"/>
  <p:tag name="SH_DPI" val="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Hello red"/>
  <p:tag name="SH_SHORTNAME" val=""/>
  <p:tag name="SH_ASSOCIATEDSLIDES" val=""/>
  <p:tag name="SH_INNEWPRESENTATION" val="YES"/>
  <p:tag name="SH_ONINSERTSLIDEDLG" val="YES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itle Red"/>
  <p:tag name="SH_SHORTNAME" val=""/>
  <p:tag name="SH_ASSOCIATEDSLIDES" val=""/>
  <p:tag name="SH_INNEWPRESENTATION" val="YES"/>
  <p:tag name="SH_ONINSERTSLIDEDLG" val="YES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N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NO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ELETETEXT" val="YE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_DIALOGNAME" val="Text slide "/>
  <p:tag name="SH_SHORTNAME" val=""/>
  <p:tag name="SH_ASSOCIATEDSLIDES" val=""/>
  <p:tag name="SH_INNEWPRESENTATION" val="NO"/>
  <p:tag name="SH_ONINSERTSLIDEDLG" val="YES"/>
</p:tagLst>
</file>

<file path=ppt/theme/theme1.xml><?xml version="1.0" encoding="utf-8"?>
<a:theme xmlns:a="http://schemas.openxmlformats.org/drawingml/2006/main" name="Office Theme">
  <a:themeElements>
    <a:clrScheme name="Shelter">
      <a:dk1>
        <a:sysClr val="windowText" lastClr="000000"/>
      </a:dk1>
      <a:lt1>
        <a:sysClr val="window" lastClr="FFFFFF"/>
      </a:lt1>
      <a:dk2>
        <a:srgbClr val="FF0000"/>
      </a:dk2>
      <a:lt2>
        <a:srgbClr val="ADAFAF"/>
      </a:lt2>
      <a:accent1>
        <a:srgbClr val="DAC9B7"/>
      </a:accent1>
      <a:accent2>
        <a:srgbClr val="65CFE9"/>
      </a:accent2>
      <a:accent3>
        <a:srgbClr val="72DCD4"/>
      </a:accent3>
      <a:accent4>
        <a:srgbClr val="FF7900"/>
      </a:accent4>
      <a:accent5>
        <a:srgbClr val="009B74"/>
      </a:accent5>
      <a:accent6>
        <a:srgbClr val="241773"/>
      </a:accent6>
      <a:hlink>
        <a:srgbClr val="1164B8"/>
      </a:hlink>
      <a:folHlink>
        <a:srgbClr val="1164B8"/>
      </a:folHlink>
    </a:clrScheme>
    <a:fontScheme name="Shel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marL="0">
          <a:spcBef>
            <a:spcPts val="300"/>
          </a:spcBef>
          <a:spcAft>
            <a:spcPts val="300"/>
          </a:spcAft>
          <a:defRPr sz="2000" dirty="0" smtClean="0">
            <a:solidFill>
              <a:schemeClr val="tx1"/>
            </a:solidFill>
            <a:latin typeface="Arial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marL="0">
          <a:spcBef>
            <a:spcPts val="300"/>
          </a:spcBef>
          <a:spcAft>
            <a:spcPts val="300"/>
          </a:spcAft>
          <a:defRPr sz="2000" dirty="0" err="1" smtClean="0">
            <a:latin typeface="Arial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590</Words>
  <Application>Microsoft Macintosh PowerPoint</Application>
  <PresentationFormat>On-screen Show (4:3)</PresentationFormat>
  <Paragraphs>78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Wingdings</vt:lpstr>
      <vt:lpstr>Office Theme</vt:lpstr>
      <vt:lpstr>PowerPoint Presentation</vt:lpstr>
      <vt:lpstr>Foundations First: Housing as the Bedrock of Family Wellbeing</vt:lpstr>
      <vt:lpstr>Nature and Extent of Homelessness in Scotland  </vt:lpstr>
      <vt:lpstr>Children and Homelessness</vt:lpstr>
      <vt:lpstr>Housing Affordability</vt:lpstr>
      <vt:lpstr>Housing Quality </vt:lpstr>
      <vt:lpstr>Success Factors in Supporting Families who are Homeless  </vt:lpstr>
      <vt:lpstr>Personal Housing Planning</vt:lpstr>
      <vt:lpstr>A Neighbourhood Approach </vt:lpstr>
    </vt:vector>
  </TitlesOfParts>
  <Company>Shelter</Company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Alison Watson</dc:creator>
  <cp:lastModifiedBy>Alison Clancy</cp:lastModifiedBy>
  <cp:revision>7</cp:revision>
  <dcterms:created xsi:type="dcterms:W3CDTF">2018-04-24T14:26:01Z</dcterms:created>
  <dcterms:modified xsi:type="dcterms:W3CDTF">2018-04-25T08:48:50Z</dcterms:modified>
</cp:coreProperties>
</file>