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0" r:id="rId3"/>
    <p:sldId id="315" r:id="rId4"/>
    <p:sldId id="316" r:id="rId5"/>
    <p:sldId id="317" r:id="rId6"/>
    <p:sldId id="321" r:id="rId7"/>
    <p:sldId id="318" r:id="rId8"/>
    <p:sldId id="322" r:id="rId9"/>
    <p:sldId id="323" r:id="rId10"/>
    <p:sldId id="340" r:id="rId11"/>
    <p:sldId id="279" r:id="rId12"/>
    <p:sldId id="324" r:id="rId13"/>
    <p:sldId id="325" r:id="rId14"/>
    <p:sldId id="326" r:id="rId15"/>
    <p:sldId id="327" r:id="rId16"/>
    <p:sldId id="328" r:id="rId17"/>
    <p:sldId id="332" r:id="rId18"/>
    <p:sldId id="333" r:id="rId19"/>
    <p:sldId id="334" r:id="rId20"/>
    <p:sldId id="338" r:id="rId21"/>
    <p:sldId id="329" r:id="rId22"/>
    <p:sldId id="331" r:id="rId23"/>
    <p:sldId id="309" r:id="rId24"/>
    <p:sldId id="339" r:id="rId25"/>
    <p:sldId id="314" r:id="rId26"/>
    <p:sldId id="313" r:id="rId27"/>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6951" autoAdjust="0"/>
  </p:normalViewPr>
  <p:slideViewPr>
    <p:cSldViewPr snapToGrid="0">
      <p:cViewPr varScale="1">
        <p:scale>
          <a:sx n="113" d="100"/>
          <a:sy n="113" d="100"/>
        </p:scale>
        <p:origin x="1104" y="184"/>
      </p:cViewPr>
      <p:guideLst/>
    </p:cSldViewPr>
  </p:slideViewPr>
  <p:notesTextViewPr>
    <p:cViewPr>
      <p:scale>
        <a:sx n="1" d="1"/>
        <a:sy n="1" d="1"/>
      </p:scale>
      <p:origin x="0" y="0"/>
    </p:cViewPr>
  </p:notesTextViewPr>
  <p:notesViewPr>
    <p:cSldViewPr snapToGrid="0">
      <p:cViewPr varScale="1">
        <p:scale>
          <a:sx n="79" d="100"/>
          <a:sy n="79" d="100"/>
        </p:scale>
        <p:origin x="4059"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99B11362-943C-494A-8ED0-E1F8CD2C5CE9}" type="datetimeFigureOut">
              <a:rPr lang="en-GB" smtClean="0"/>
              <a:t>24/04/2018</a:t>
            </a:fld>
            <a:endParaRPr lang="en-GB"/>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11963721-0E05-46FF-B4F1-7E7870A784B6}" type="slidenum">
              <a:rPr lang="en-GB" smtClean="0"/>
              <a:t>‹#›</a:t>
            </a:fld>
            <a:endParaRPr lang="en-GB"/>
          </a:p>
        </p:txBody>
      </p:sp>
    </p:spTree>
    <p:extLst>
      <p:ext uri="{BB962C8B-B14F-4D97-AF65-F5344CB8AC3E}">
        <p14:creationId xmlns:p14="http://schemas.microsoft.com/office/powerpoint/2010/main" val="2762331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a:t>
            </a:fld>
            <a:endParaRPr lang="en-GB"/>
          </a:p>
        </p:txBody>
      </p:sp>
    </p:spTree>
    <p:extLst>
      <p:ext uri="{BB962C8B-B14F-4D97-AF65-F5344CB8AC3E}">
        <p14:creationId xmlns:p14="http://schemas.microsoft.com/office/powerpoint/2010/main" val="285938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368B0"/>
                </a:solidFill>
              </a:rPr>
              <a:t>I’m about to show you how the negative effects of financial insecurity on maternal and child wellbeing exists over and above the negative effects of income and poverty.</a:t>
            </a:r>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10</a:t>
            </a:fld>
            <a:endParaRPr lang="en-GB"/>
          </a:p>
        </p:txBody>
      </p:sp>
    </p:spTree>
    <p:extLst>
      <p:ext uri="{BB962C8B-B14F-4D97-AF65-F5344CB8AC3E}">
        <p14:creationId xmlns:p14="http://schemas.microsoft.com/office/powerpoint/2010/main" val="4085101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11</a:t>
            </a:fld>
            <a:endParaRPr lang="en-GB"/>
          </a:p>
        </p:txBody>
      </p:sp>
    </p:spTree>
    <p:extLst>
      <p:ext uri="{BB962C8B-B14F-4D97-AF65-F5344CB8AC3E}">
        <p14:creationId xmlns:p14="http://schemas.microsoft.com/office/powerpoint/2010/main" val="119974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12</a:t>
            </a:fld>
            <a:endParaRPr lang="en-GB"/>
          </a:p>
        </p:txBody>
      </p:sp>
    </p:spTree>
    <p:extLst>
      <p:ext uri="{BB962C8B-B14F-4D97-AF65-F5344CB8AC3E}">
        <p14:creationId xmlns:p14="http://schemas.microsoft.com/office/powerpoint/2010/main" val="399911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273" y="4777193"/>
            <a:ext cx="5552857" cy="439102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Family Composition:</a:t>
            </a:r>
          </a:p>
          <a:p>
            <a:r>
              <a:rPr lang="en-GB" sz="1600" b="0" i="0" u="none" strike="noStrike" kern="1200" baseline="0" dirty="0">
                <a:solidFill>
                  <a:schemeClr val="tx1"/>
                </a:solidFill>
              </a:rPr>
              <a:t>•• ‘stable couple family’, where a couple has been together since the start of the study (reference category);</a:t>
            </a:r>
          </a:p>
          <a:p>
            <a:r>
              <a:rPr lang="en-GB" sz="1600" b="0" i="0" u="none" strike="noStrike" kern="1200" baseline="0" dirty="0">
                <a:solidFill>
                  <a:schemeClr val="tx1"/>
                </a:solidFill>
              </a:rPr>
              <a:t>•• ‘stable lone parent family’, where the respondent is the sole adult in the household in each of the five years of the study;</a:t>
            </a:r>
          </a:p>
          <a:p>
            <a:r>
              <a:rPr lang="en-GB" sz="1600" b="0" i="0" u="none" strike="noStrike" kern="1200" baseline="0" dirty="0">
                <a:solidFill>
                  <a:schemeClr val="tx1"/>
                </a:solidFill>
              </a:rPr>
              <a:t>•• ‘lone parents who have re-partnered’ – there is no distinction in the measure on the point at which the respondent re-partners;</a:t>
            </a:r>
          </a:p>
          <a:p>
            <a:r>
              <a:rPr lang="en-GB" sz="1600" b="0" i="0" u="none" strike="noStrike" kern="1200" baseline="0" dirty="0">
                <a:solidFill>
                  <a:schemeClr val="tx1"/>
                </a:solidFill>
              </a:rPr>
              <a:t>•• ‘couple families who have separated’ – the same caveat applies as before; and </a:t>
            </a:r>
          </a:p>
          <a:p>
            <a:r>
              <a:rPr lang="en-GB" sz="1600" b="0" i="0" u="none" strike="noStrike" kern="1200" baseline="0" dirty="0">
                <a:solidFill>
                  <a:schemeClr val="tx1"/>
                </a:solidFill>
              </a:rPr>
              <a:t>•• ‘separation(s) and re-partnering(s)’ – this category does not differentiate between those who may be separating and re-partnering with the same or with different partners.</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13</a:t>
            </a:fld>
            <a:endParaRPr lang="en-GB"/>
          </a:p>
        </p:txBody>
      </p:sp>
    </p:spTree>
    <p:extLst>
      <p:ext uri="{BB962C8B-B14F-4D97-AF65-F5344CB8AC3E}">
        <p14:creationId xmlns:p14="http://schemas.microsoft.com/office/powerpoint/2010/main" val="256089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Emphasise the additive nature of these variables</a:t>
            </a:r>
          </a:p>
          <a:p>
            <a:endParaRPr lang="en-GB" sz="1600" dirty="0"/>
          </a:p>
          <a:p>
            <a:r>
              <a:rPr lang="en-GB" sz="1600" dirty="0"/>
              <a:t>Emphasise what</a:t>
            </a:r>
            <a:r>
              <a:rPr lang="en-GB" sz="1600" baseline="0" dirty="0"/>
              <a:t> is </a:t>
            </a:r>
            <a:r>
              <a:rPr lang="en-GB" sz="1600" b="1" u="sng" baseline="0" dirty="0"/>
              <a:t>not</a:t>
            </a:r>
            <a:r>
              <a:rPr lang="en-GB" sz="1600" baseline="0" dirty="0"/>
              <a:t> in the model: </a:t>
            </a:r>
            <a:r>
              <a:rPr lang="en-GB" sz="1600" b="0" i="0" u="none" strike="noStrike" kern="1200" baseline="0" dirty="0">
                <a:solidFill>
                  <a:schemeClr val="tx1"/>
                </a:solidFill>
              </a:rPr>
              <a:t>stable lone parent family; lone parents who have re-partnered; maternal education; any child variables</a:t>
            </a:r>
            <a:endParaRPr lang="en-GB" sz="1600" dirty="0"/>
          </a:p>
        </p:txBody>
      </p:sp>
      <p:sp>
        <p:nvSpPr>
          <p:cNvPr id="4" name="Slide Number Placeholder 3"/>
          <p:cNvSpPr>
            <a:spLocks noGrp="1"/>
          </p:cNvSpPr>
          <p:nvPr>
            <p:ph type="sldNum" sz="quarter" idx="10"/>
          </p:nvPr>
        </p:nvSpPr>
        <p:spPr/>
        <p:txBody>
          <a:bodyPr/>
          <a:lstStyle/>
          <a:p>
            <a:fld id="{11963721-0E05-46FF-B4F1-7E7870A784B6}" type="slidenum">
              <a:rPr lang="en-GB" smtClean="0"/>
              <a:t>14</a:t>
            </a:fld>
            <a:endParaRPr lang="en-GB"/>
          </a:p>
        </p:txBody>
      </p:sp>
    </p:spTree>
    <p:extLst>
      <p:ext uri="{BB962C8B-B14F-4D97-AF65-F5344CB8AC3E}">
        <p14:creationId xmlns:p14="http://schemas.microsoft.com/office/powerpoint/2010/main" val="236907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Emphasise the additive nature of these variables</a:t>
            </a:r>
          </a:p>
          <a:p>
            <a:endParaRPr lang="en-GB" sz="1600" dirty="0"/>
          </a:p>
          <a:p>
            <a:r>
              <a:rPr lang="en-GB" sz="1600" dirty="0"/>
              <a:t>Emphasise what</a:t>
            </a:r>
            <a:r>
              <a:rPr lang="en-GB" sz="1600" baseline="0" dirty="0"/>
              <a:t> is </a:t>
            </a:r>
            <a:r>
              <a:rPr lang="en-GB" sz="1600" b="1" u="sng" baseline="0" dirty="0"/>
              <a:t>not</a:t>
            </a:r>
            <a:r>
              <a:rPr lang="en-GB" sz="1600" baseline="0" dirty="0"/>
              <a:t> in the model: </a:t>
            </a:r>
            <a:r>
              <a:rPr lang="en-GB" sz="1600" b="0" i="0" u="none" strike="noStrike" kern="1200" baseline="0" dirty="0">
                <a:solidFill>
                  <a:schemeClr val="tx1"/>
                </a:solidFill>
              </a:rPr>
              <a:t>stable lone parent family; lone parents who have re-partnered; having re-partnered and separated more than once, maternal education; part-time employment; maternal age at birth of first child; any child variables.</a:t>
            </a:r>
            <a:endParaRPr lang="en-GB" sz="1600" dirty="0"/>
          </a:p>
        </p:txBody>
      </p:sp>
      <p:sp>
        <p:nvSpPr>
          <p:cNvPr id="4" name="Slide Number Placeholder 3"/>
          <p:cNvSpPr>
            <a:spLocks noGrp="1"/>
          </p:cNvSpPr>
          <p:nvPr>
            <p:ph type="sldNum" sz="quarter" idx="10"/>
          </p:nvPr>
        </p:nvSpPr>
        <p:spPr/>
        <p:txBody>
          <a:bodyPr/>
          <a:lstStyle/>
          <a:p>
            <a:fld id="{11963721-0E05-46FF-B4F1-7E7870A784B6}" type="slidenum">
              <a:rPr lang="en-GB" smtClean="0"/>
              <a:t>15</a:t>
            </a:fld>
            <a:endParaRPr lang="en-GB"/>
          </a:p>
        </p:txBody>
      </p:sp>
    </p:spTree>
    <p:extLst>
      <p:ext uri="{BB962C8B-B14F-4D97-AF65-F5344CB8AC3E}">
        <p14:creationId xmlns:p14="http://schemas.microsoft.com/office/powerpoint/2010/main" val="486402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Emphasise the additive nature of these variables</a:t>
            </a:r>
          </a:p>
          <a:p>
            <a:endParaRPr lang="en-GB" sz="1600" dirty="0"/>
          </a:p>
          <a:p>
            <a:r>
              <a:rPr lang="en-GB" sz="1600" dirty="0"/>
              <a:t>What</a:t>
            </a:r>
            <a:r>
              <a:rPr lang="en-GB" sz="1600" b="1" u="sng" dirty="0"/>
              <a:t> is </a:t>
            </a:r>
            <a:r>
              <a:rPr lang="en-GB" sz="1600" dirty="0"/>
              <a:t>in the model that was not for mothers: low maternal education;</a:t>
            </a:r>
            <a:r>
              <a:rPr lang="en-GB" sz="1600" baseline="0" dirty="0"/>
              <a:t> </a:t>
            </a:r>
          </a:p>
          <a:p>
            <a:endParaRPr lang="en-GB" sz="1600" dirty="0"/>
          </a:p>
          <a:p>
            <a:r>
              <a:rPr lang="en-GB" sz="1600" dirty="0"/>
              <a:t>Emphasise what</a:t>
            </a:r>
            <a:r>
              <a:rPr lang="en-GB" sz="1600" baseline="0" dirty="0"/>
              <a:t> is </a:t>
            </a:r>
            <a:r>
              <a:rPr lang="en-GB" sz="1600" b="1" u="sng" baseline="0" dirty="0"/>
              <a:t>not</a:t>
            </a:r>
            <a:r>
              <a:rPr lang="en-GB" sz="1600" baseline="0" dirty="0"/>
              <a:t> in the model: income (but will be swallowed up by FV); </a:t>
            </a:r>
            <a:r>
              <a:rPr lang="en-GB" sz="1600" b="0" i="0" u="none" strike="noStrike" kern="1200" baseline="0" dirty="0">
                <a:solidFill>
                  <a:schemeClr val="tx1"/>
                </a:solidFill>
              </a:rPr>
              <a:t>stable couple family; stable lone parent family; lone parents who have re-partnered; separated couple.</a:t>
            </a:r>
            <a:endParaRPr lang="en-GB" sz="1600" dirty="0"/>
          </a:p>
        </p:txBody>
      </p:sp>
      <p:sp>
        <p:nvSpPr>
          <p:cNvPr id="4" name="Slide Number Placeholder 3"/>
          <p:cNvSpPr>
            <a:spLocks noGrp="1"/>
          </p:cNvSpPr>
          <p:nvPr>
            <p:ph type="sldNum" sz="quarter" idx="10"/>
          </p:nvPr>
        </p:nvSpPr>
        <p:spPr/>
        <p:txBody>
          <a:bodyPr/>
          <a:lstStyle/>
          <a:p>
            <a:fld id="{11963721-0E05-46FF-B4F1-7E7870A784B6}" type="slidenum">
              <a:rPr lang="en-GB" smtClean="0"/>
              <a:t>16</a:t>
            </a:fld>
            <a:endParaRPr lang="en-GB"/>
          </a:p>
        </p:txBody>
      </p:sp>
    </p:spTree>
    <p:extLst>
      <p:ext uri="{BB962C8B-B14F-4D97-AF65-F5344CB8AC3E}">
        <p14:creationId xmlns:p14="http://schemas.microsoft.com/office/powerpoint/2010/main" val="25584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17</a:t>
            </a:fld>
            <a:endParaRPr lang="en-GB"/>
          </a:p>
        </p:txBody>
      </p:sp>
    </p:spTree>
    <p:extLst>
      <p:ext uri="{BB962C8B-B14F-4D97-AF65-F5344CB8AC3E}">
        <p14:creationId xmlns:p14="http://schemas.microsoft.com/office/powerpoint/2010/main" val="3959745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18</a:t>
            </a:fld>
            <a:endParaRPr lang="en-GB"/>
          </a:p>
        </p:txBody>
      </p:sp>
    </p:spTree>
    <p:extLst>
      <p:ext uri="{BB962C8B-B14F-4D97-AF65-F5344CB8AC3E}">
        <p14:creationId xmlns:p14="http://schemas.microsoft.com/office/powerpoint/2010/main" val="3113375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19</a:t>
            </a:fld>
            <a:endParaRPr lang="en-GB"/>
          </a:p>
        </p:txBody>
      </p:sp>
    </p:spTree>
    <p:extLst>
      <p:ext uri="{BB962C8B-B14F-4D97-AF65-F5344CB8AC3E}">
        <p14:creationId xmlns:p14="http://schemas.microsoft.com/office/powerpoint/2010/main" val="283828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a:t>
            </a:fld>
            <a:endParaRPr lang="en-GB"/>
          </a:p>
        </p:txBody>
      </p:sp>
    </p:spTree>
    <p:extLst>
      <p:ext uri="{BB962C8B-B14F-4D97-AF65-F5344CB8AC3E}">
        <p14:creationId xmlns:p14="http://schemas.microsoft.com/office/powerpoint/2010/main" val="1813267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20</a:t>
            </a:fld>
            <a:endParaRPr lang="en-GB"/>
          </a:p>
        </p:txBody>
      </p:sp>
    </p:spTree>
    <p:extLst>
      <p:ext uri="{BB962C8B-B14F-4D97-AF65-F5344CB8AC3E}">
        <p14:creationId xmlns:p14="http://schemas.microsoft.com/office/powerpoint/2010/main" val="2310384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21</a:t>
            </a:fld>
            <a:endParaRPr lang="en-GB"/>
          </a:p>
        </p:txBody>
      </p:sp>
    </p:spTree>
    <p:extLst>
      <p:ext uri="{BB962C8B-B14F-4D97-AF65-F5344CB8AC3E}">
        <p14:creationId xmlns:p14="http://schemas.microsoft.com/office/powerpoint/2010/main" val="3149048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22</a:t>
            </a:fld>
            <a:endParaRPr lang="en-GB"/>
          </a:p>
        </p:txBody>
      </p:sp>
    </p:spTree>
    <p:extLst>
      <p:ext uri="{BB962C8B-B14F-4D97-AF65-F5344CB8AC3E}">
        <p14:creationId xmlns:p14="http://schemas.microsoft.com/office/powerpoint/2010/main" val="2776529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23</a:t>
            </a:fld>
            <a:endParaRPr lang="en-GB"/>
          </a:p>
        </p:txBody>
      </p:sp>
    </p:spTree>
    <p:extLst>
      <p:ext uri="{BB962C8B-B14F-4D97-AF65-F5344CB8AC3E}">
        <p14:creationId xmlns:p14="http://schemas.microsoft.com/office/powerpoint/2010/main" val="2259553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1" indent="-514350">
              <a:defRPr/>
            </a:pPr>
            <a:r>
              <a:rPr lang="en-GB" sz="2400" dirty="0">
                <a:solidFill>
                  <a:srgbClr val="4368B0"/>
                </a:solidFill>
              </a:rPr>
              <a:t>Income maximisation is one of the few poverty reduction strategies that affects children and families pre-, per- and post-pregnancy. </a:t>
            </a:r>
          </a:p>
          <a:p>
            <a:pPr marL="514350" lvl="1" indent="-514350">
              <a:defRPr/>
            </a:pPr>
            <a:r>
              <a:rPr lang="en-GB" sz="2400" dirty="0">
                <a:solidFill>
                  <a:srgbClr val="4368B0"/>
                </a:solidFill>
              </a:rPr>
              <a:t>Including income maximisation allows CPPs to identify those at risk of poverty and to take preventative action, as well as to mitigate against already existing poverty</a:t>
            </a:r>
          </a:p>
          <a:p>
            <a:pPr marL="514350" lvl="1" indent="-514350">
              <a:defRPr/>
            </a:pPr>
            <a:r>
              <a:rPr lang="en-GB" sz="2400" dirty="0">
                <a:solidFill>
                  <a:srgbClr val="4368B0"/>
                </a:solidFill>
              </a:rPr>
              <a:t>Income is brought into the local area and spent locally.</a:t>
            </a:r>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24</a:t>
            </a:fld>
            <a:endParaRPr lang="en-GB"/>
          </a:p>
        </p:txBody>
      </p:sp>
    </p:spTree>
    <p:extLst>
      <p:ext uri="{BB962C8B-B14F-4D97-AF65-F5344CB8AC3E}">
        <p14:creationId xmlns:p14="http://schemas.microsoft.com/office/powerpoint/2010/main" val="4046360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25</a:t>
            </a:fld>
            <a:endParaRPr lang="en-GB"/>
          </a:p>
        </p:txBody>
      </p:sp>
    </p:spTree>
    <p:extLst>
      <p:ext uri="{BB962C8B-B14F-4D97-AF65-F5344CB8AC3E}">
        <p14:creationId xmlns:p14="http://schemas.microsoft.com/office/powerpoint/2010/main" val="3090254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26</a:t>
            </a:fld>
            <a:endParaRPr lang="en-GB"/>
          </a:p>
        </p:txBody>
      </p:sp>
    </p:spTree>
    <p:extLst>
      <p:ext uri="{BB962C8B-B14F-4D97-AF65-F5344CB8AC3E}">
        <p14:creationId xmlns:p14="http://schemas.microsoft.com/office/powerpoint/2010/main" val="92499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274" y="4777194"/>
            <a:ext cx="5330190" cy="4790700"/>
          </a:xfrm>
        </p:spPr>
        <p:txBody>
          <a:bodyPr/>
          <a:lstStyle/>
          <a:p>
            <a:r>
              <a:rPr lang="en-GB" sz="1600" b="0" i="0" u="none" strike="noStrike" kern="1200" baseline="0" dirty="0">
                <a:solidFill>
                  <a:schemeClr val="tx1"/>
                </a:solidFill>
              </a:rPr>
              <a:t>These are a few of many reasons why financial vulnerability differs from the objective measure of income poverty and why it is important to try to understand how it can affect people.</a:t>
            </a:r>
          </a:p>
          <a:p>
            <a:endParaRPr lang="en-GB" sz="1600" b="0" i="0" u="none" strike="noStrike" kern="1200" baseline="0" dirty="0">
              <a:solidFill>
                <a:schemeClr val="tx1"/>
              </a:solidFill>
            </a:endParaRPr>
          </a:p>
          <a:p>
            <a:r>
              <a:rPr lang="en-GB" sz="1600" b="0" i="0" u="none" strike="noStrike" kern="1200" baseline="0" dirty="0">
                <a:solidFill>
                  <a:schemeClr val="tx1"/>
                </a:solidFill>
              </a:rPr>
              <a:t>Chambers (1989) in explaining financial vulnerability uses the example that poverty, as measured by low income, can</a:t>
            </a:r>
          </a:p>
          <a:p>
            <a:r>
              <a:rPr lang="en-GB" sz="1600" b="0" i="0" u="none" strike="noStrike" kern="1200" baseline="0" dirty="0">
                <a:solidFill>
                  <a:schemeClr val="tx1"/>
                </a:solidFill>
              </a:rPr>
              <a:t>be reduced by borrowing, but that the resulting debt makes households more vulnerable in the future. </a:t>
            </a:r>
          </a:p>
          <a:p>
            <a:endParaRPr lang="en-GB" sz="1600" dirty="0"/>
          </a:p>
          <a:p>
            <a:r>
              <a:rPr lang="en-GB" sz="1600" b="0" i="0" u="none" strike="noStrike" kern="1200" baseline="0" dirty="0">
                <a:solidFill>
                  <a:schemeClr val="tx1"/>
                </a:solidFill>
              </a:rPr>
              <a:t>He argues that people living in poverty are more aware than poverty professionals of the trade-offs between poverty and vulnerability and that definitions of poverty conceived by professionals overlook vulnerability despite it being a primary concern to poor people themselves.</a:t>
            </a:r>
            <a:endParaRPr lang="en-GB" sz="1600" dirty="0"/>
          </a:p>
        </p:txBody>
      </p:sp>
      <p:sp>
        <p:nvSpPr>
          <p:cNvPr id="4" name="Slide Number Placeholder 3"/>
          <p:cNvSpPr>
            <a:spLocks noGrp="1"/>
          </p:cNvSpPr>
          <p:nvPr>
            <p:ph type="sldNum" sz="quarter" idx="10"/>
          </p:nvPr>
        </p:nvSpPr>
        <p:spPr/>
        <p:txBody>
          <a:bodyPr/>
          <a:lstStyle/>
          <a:p>
            <a:fld id="{CCB400D6-387C-492E-A6E0-92D14977D4A2}" type="slidenum">
              <a:rPr lang="en-GB" smtClean="0"/>
              <a:t>3</a:t>
            </a:fld>
            <a:endParaRPr lang="en-GB"/>
          </a:p>
        </p:txBody>
      </p:sp>
    </p:spTree>
    <p:extLst>
      <p:ext uri="{BB962C8B-B14F-4D97-AF65-F5344CB8AC3E}">
        <p14:creationId xmlns:p14="http://schemas.microsoft.com/office/powerpoint/2010/main" val="143265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Dundee story – compulsory insurance and extended warranty. I don’t know if insurance attracts interest as the website is utterly opaque.</a:t>
            </a:r>
          </a:p>
          <a:p>
            <a:endParaRPr lang="en-GB" sz="1600" dirty="0"/>
          </a:p>
          <a:p>
            <a:r>
              <a:rPr lang="en-GB" sz="1600" dirty="0"/>
              <a:t>Variable interest rates.</a:t>
            </a:r>
          </a:p>
          <a:p>
            <a:endParaRPr lang="en-GB" sz="1600" dirty="0"/>
          </a:p>
          <a:p>
            <a:r>
              <a:rPr lang="en-GB" sz="1600" dirty="0"/>
              <a:t>Dundee story of £3k washing machine.</a:t>
            </a:r>
          </a:p>
        </p:txBody>
      </p:sp>
      <p:sp>
        <p:nvSpPr>
          <p:cNvPr id="4" name="Slide Number Placeholder 3"/>
          <p:cNvSpPr>
            <a:spLocks noGrp="1"/>
          </p:cNvSpPr>
          <p:nvPr>
            <p:ph type="sldNum" sz="quarter" idx="10"/>
          </p:nvPr>
        </p:nvSpPr>
        <p:spPr/>
        <p:txBody>
          <a:bodyPr/>
          <a:lstStyle/>
          <a:p>
            <a:fld id="{CCB400D6-387C-492E-A6E0-92D14977D4A2}" type="slidenum">
              <a:rPr lang="en-GB" smtClean="0"/>
              <a:t>4</a:t>
            </a:fld>
            <a:endParaRPr lang="en-GB"/>
          </a:p>
        </p:txBody>
      </p:sp>
    </p:spTree>
    <p:extLst>
      <p:ext uri="{BB962C8B-B14F-4D97-AF65-F5344CB8AC3E}">
        <p14:creationId xmlns:p14="http://schemas.microsoft.com/office/powerpoint/2010/main" val="69087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err="1"/>
              <a:t>Brightcare</a:t>
            </a:r>
            <a:r>
              <a:rPr lang="en-GB" sz="1600" dirty="0"/>
              <a:t> and Insurance cover added. I didn’t realise</a:t>
            </a:r>
            <a:r>
              <a:rPr lang="en-GB" sz="1600" baseline="0" dirty="0"/>
              <a:t> that back in April 2017.</a:t>
            </a:r>
          </a:p>
          <a:p>
            <a:endParaRPr lang="en-GB" sz="1600" baseline="0" dirty="0"/>
          </a:p>
          <a:p>
            <a:r>
              <a:rPr lang="en-GB" sz="1600" baseline="0" dirty="0"/>
              <a:t>These are weekly costs over the whole period of financing.</a:t>
            </a:r>
          </a:p>
          <a:p>
            <a:r>
              <a:rPr lang="en-GB" sz="1600" baseline="0" dirty="0"/>
              <a:t>The increase in cost is £156.</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5</a:t>
            </a:fld>
            <a:endParaRPr lang="en-GB"/>
          </a:p>
        </p:txBody>
      </p:sp>
    </p:spTree>
    <p:extLst>
      <p:ext uri="{BB962C8B-B14F-4D97-AF65-F5344CB8AC3E}">
        <p14:creationId xmlns:p14="http://schemas.microsoft.com/office/powerpoint/2010/main" val="301141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The increase in cost is £78.</a:t>
            </a:r>
          </a:p>
          <a:p>
            <a:r>
              <a:rPr lang="en-GB" sz="1600" dirty="0"/>
              <a:t>Or 16%</a:t>
            </a:r>
            <a:r>
              <a:rPr lang="en-GB" sz="1600" baseline="0" dirty="0"/>
              <a:t> increase in the cost alone in a year (April 2017 to April 2018).</a:t>
            </a:r>
          </a:p>
          <a:p>
            <a:endParaRPr lang="en-GB" sz="1600" baseline="0" dirty="0"/>
          </a:p>
          <a:p>
            <a:r>
              <a:rPr lang="en-GB" sz="1600" baseline="0" dirty="0"/>
              <a:t>And that isn’t looking at the optional extras which have also increased by 3.5% since August 2017 (not April).</a:t>
            </a:r>
          </a:p>
          <a:p>
            <a:endParaRPr lang="en-GB" sz="1600" baseline="0" dirty="0"/>
          </a:p>
          <a:p>
            <a:r>
              <a:rPr lang="en-GB" sz="1600" baseline="0" dirty="0"/>
              <a:t>Increases are always by £156 or £78 which lead to a £1 or £0.50 extra per week which won’t sound like a lot to people.</a:t>
            </a:r>
            <a:endParaRPr lang="en-GB" sz="1600" dirty="0"/>
          </a:p>
        </p:txBody>
      </p:sp>
      <p:sp>
        <p:nvSpPr>
          <p:cNvPr id="4" name="Slide Number Placeholder 3"/>
          <p:cNvSpPr>
            <a:spLocks noGrp="1"/>
          </p:cNvSpPr>
          <p:nvPr>
            <p:ph type="sldNum" sz="quarter" idx="10"/>
          </p:nvPr>
        </p:nvSpPr>
        <p:spPr/>
        <p:txBody>
          <a:bodyPr/>
          <a:lstStyle/>
          <a:p>
            <a:fld id="{11963721-0E05-46FF-B4F1-7E7870A784B6}" type="slidenum">
              <a:rPr lang="en-GB" smtClean="0"/>
              <a:t>6</a:t>
            </a:fld>
            <a:endParaRPr lang="en-GB"/>
          </a:p>
        </p:txBody>
      </p:sp>
    </p:spTree>
    <p:extLst>
      <p:ext uri="{BB962C8B-B14F-4D97-AF65-F5344CB8AC3E}">
        <p14:creationId xmlns:p14="http://schemas.microsoft.com/office/powerpoint/2010/main" val="77379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This is the price of the same machine in Curry’s.</a:t>
            </a:r>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7</a:t>
            </a:fld>
            <a:endParaRPr lang="en-GB"/>
          </a:p>
        </p:txBody>
      </p:sp>
    </p:spTree>
    <p:extLst>
      <p:ext uri="{BB962C8B-B14F-4D97-AF65-F5344CB8AC3E}">
        <p14:creationId xmlns:p14="http://schemas.microsoft.com/office/powerpoint/2010/main" val="21276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These are not even</a:t>
            </a:r>
            <a:r>
              <a:rPr lang="en-GB" sz="1600" baseline="0" dirty="0"/>
              <a:t> the cheapest washing machines in Curry’s. I sorted on the same capacity (9kg) and same rpm (1400). </a:t>
            </a:r>
          </a:p>
          <a:p>
            <a:endParaRPr lang="en-GB" sz="1600" dirty="0"/>
          </a:p>
          <a:p>
            <a:r>
              <a:rPr lang="en-GB" sz="1600" baseline="0" dirty="0"/>
              <a:t>If you wanted cheaper, the cheapest they have is around £160.</a:t>
            </a:r>
          </a:p>
        </p:txBody>
      </p:sp>
      <p:sp>
        <p:nvSpPr>
          <p:cNvPr id="4" name="Slide Number Placeholder 3"/>
          <p:cNvSpPr>
            <a:spLocks noGrp="1"/>
          </p:cNvSpPr>
          <p:nvPr>
            <p:ph type="sldNum" sz="quarter" idx="10"/>
          </p:nvPr>
        </p:nvSpPr>
        <p:spPr/>
        <p:txBody>
          <a:bodyPr/>
          <a:lstStyle/>
          <a:p>
            <a:fld id="{11963721-0E05-46FF-B4F1-7E7870A784B6}" type="slidenum">
              <a:rPr lang="en-GB" smtClean="0"/>
              <a:t>8</a:t>
            </a:fld>
            <a:endParaRPr lang="en-GB"/>
          </a:p>
        </p:txBody>
      </p:sp>
    </p:spTree>
    <p:extLst>
      <p:ext uri="{BB962C8B-B14F-4D97-AF65-F5344CB8AC3E}">
        <p14:creationId xmlns:p14="http://schemas.microsoft.com/office/powerpoint/2010/main" val="350246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You’ll be unsurprised to learn that </a:t>
            </a:r>
            <a:r>
              <a:rPr lang="en-GB" sz="1600" baseline="0" dirty="0" err="1"/>
              <a:t>Brighthouse</a:t>
            </a:r>
            <a:r>
              <a:rPr lang="en-GB" sz="1600" baseline="0" dirty="0"/>
              <a:t> were ordered to pay £14.8 million to ¼ million customers in October 2017 after the regulator found it had failed to be a responsible lender.</a:t>
            </a:r>
            <a:endParaRPr lang="en-GB" sz="1600" dirty="0"/>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9</a:t>
            </a:fld>
            <a:endParaRPr lang="en-GB"/>
          </a:p>
        </p:txBody>
      </p:sp>
    </p:spTree>
    <p:extLst>
      <p:ext uri="{BB962C8B-B14F-4D97-AF65-F5344CB8AC3E}">
        <p14:creationId xmlns:p14="http://schemas.microsoft.com/office/powerpoint/2010/main" val="263857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4E9EBC-0966-42F0-B849-D2CB3AEBFE5F}"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19041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4E9EBC-0966-42F0-B849-D2CB3AEBFE5F}"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6298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4E9EBC-0966-42F0-B849-D2CB3AEBFE5F}"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295469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4E9EBC-0966-42F0-B849-D2CB3AEBFE5F}"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288890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4E9EBC-0966-42F0-B849-D2CB3AEBFE5F}"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90076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B4E9EBC-0966-42F0-B849-D2CB3AEBFE5F}" type="datetimeFigureOut">
              <a:rPr lang="en-GB" smtClean="0"/>
              <a:t>24/04/2018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69216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B4E9EBC-0966-42F0-B849-D2CB3AEBFE5F}" type="datetimeFigureOut">
              <a:rPr lang="en-GB" smtClean="0"/>
              <a:t>24/04/2018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76470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B4E9EBC-0966-42F0-B849-D2CB3AEBFE5F}" type="datetimeFigureOut">
              <a:rPr lang="en-GB" smtClean="0"/>
              <a:t>24/04/2018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123289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E9EBC-0966-42F0-B849-D2CB3AEBFE5F}" type="datetimeFigureOut">
              <a:rPr lang="en-GB" smtClean="0"/>
              <a:t>24/04/2018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13525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4E9EBC-0966-42F0-B849-D2CB3AEBFE5F}" type="datetimeFigureOut">
              <a:rPr lang="en-GB" smtClean="0"/>
              <a:t>24/04/2018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409357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4E9EBC-0966-42F0-B849-D2CB3AEBFE5F}" type="datetimeFigureOut">
              <a:rPr lang="en-GB" smtClean="0"/>
              <a:t>24/04/2018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209578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E9EBC-0966-42F0-B849-D2CB3AEBFE5F}" type="datetimeFigureOut">
              <a:rPr lang="en-GB" smtClean="0"/>
              <a:t>24/04/2018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D30E1-2186-4EBE-AEC8-A6C7D468FBF2}" type="slidenum">
              <a:rPr lang="en-GB" smtClean="0"/>
              <a:t>‹#›</a:t>
            </a:fld>
            <a:endParaRPr lang="en-GB"/>
          </a:p>
        </p:txBody>
      </p:sp>
    </p:spTree>
    <p:extLst>
      <p:ext uri="{BB962C8B-B14F-4D97-AF65-F5344CB8AC3E}">
        <p14:creationId xmlns:p14="http://schemas.microsoft.com/office/powerpoint/2010/main" val="2329657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ra.lib.ed.ac.uk/bitstream/handle/1842/15760/CRFR%20Briefing%2081.pdf?sequence=1&amp;isAllowed=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era.lib.ed.ac.uk/bitstream/handle/1842/15762/CRFR%20briefing%2083.pdf?sequence=1&amp;isAllowed=y"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journals.sagepub.com/doi/abs/10.1177/003803851557014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era.lib.ed.ac.uk/bitstream/handle/1842/15760/CRFR%20Briefing%2081.pdf?sequence=1&amp;isAllowed=y"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cpag.org.uk/sites/default/files/CPAG-Scot-factsheet-EWS-welfare-reform(May17).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v.scot/Resource/0053/00533606.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oapen.org/search?identifier=643492"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062" y="187940"/>
            <a:ext cx="9979794" cy="668337"/>
          </a:xfrm>
        </p:spPr>
        <p:txBody>
          <a:bodyPr>
            <a:normAutofit fontScale="90000"/>
          </a:bodyPr>
          <a:lstStyle/>
          <a:p>
            <a:pPr algn="l"/>
            <a:r>
              <a:rPr lang="en-GB" dirty="0"/>
              <a:t>Families and financial vulnerability</a:t>
            </a:r>
          </a:p>
        </p:txBody>
      </p:sp>
      <p:sp>
        <p:nvSpPr>
          <p:cNvPr id="3" name="Subtitle 2"/>
          <p:cNvSpPr>
            <a:spLocks noGrp="1"/>
          </p:cNvSpPr>
          <p:nvPr>
            <p:ph type="subTitle" idx="1"/>
          </p:nvPr>
        </p:nvSpPr>
        <p:spPr>
          <a:xfrm>
            <a:off x="649705" y="2103118"/>
            <a:ext cx="4523874" cy="2606511"/>
          </a:xfrm>
        </p:spPr>
        <p:txBody>
          <a:bodyPr>
            <a:normAutofit/>
          </a:bodyPr>
          <a:lstStyle/>
          <a:p>
            <a:pPr algn="l"/>
            <a:r>
              <a:rPr lang="en-GB" dirty="0"/>
              <a:t>Dr Morag Treanor</a:t>
            </a:r>
          </a:p>
          <a:p>
            <a:pPr algn="l"/>
            <a:r>
              <a:rPr lang="en-GB" dirty="0"/>
              <a:t>University of Stirling</a:t>
            </a:r>
          </a:p>
          <a:p>
            <a:pPr algn="l"/>
            <a:r>
              <a:rPr lang="en-GB" dirty="0"/>
              <a:t>Parenting across Scotland conference</a:t>
            </a:r>
          </a:p>
          <a:p>
            <a:pPr algn="l"/>
            <a:r>
              <a:rPr lang="en-GB" dirty="0"/>
              <a:t>Dundee </a:t>
            </a:r>
          </a:p>
          <a:p>
            <a:pPr algn="l"/>
            <a:r>
              <a:rPr lang="en-GB" dirty="0"/>
              <a:t>26 April 2018</a:t>
            </a:r>
          </a:p>
        </p:txBody>
      </p:sp>
      <p:pic>
        <p:nvPicPr>
          <p:cNvPr id="5" name="Picture 4">
            <a:hlinkClick r:id="rId3"/>
          </p:cNvPr>
          <p:cNvPicPr>
            <a:picLocks noChangeAspect="1"/>
          </p:cNvPicPr>
          <p:nvPr/>
        </p:nvPicPr>
        <p:blipFill>
          <a:blip r:embed="rId4"/>
          <a:stretch>
            <a:fillRect/>
          </a:stretch>
        </p:blipFill>
        <p:spPr>
          <a:xfrm>
            <a:off x="6020338" y="916906"/>
            <a:ext cx="5902405" cy="2865822"/>
          </a:xfrm>
          <a:prstGeom prst="rect">
            <a:avLst/>
          </a:prstGeom>
        </p:spPr>
      </p:pic>
      <p:pic>
        <p:nvPicPr>
          <p:cNvPr id="6" name="Picture 5">
            <a:hlinkClick r:id="rId5"/>
          </p:cNvPr>
          <p:cNvPicPr>
            <a:picLocks noChangeAspect="1"/>
          </p:cNvPicPr>
          <p:nvPr/>
        </p:nvPicPr>
        <p:blipFill>
          <a:blip r:embed="rId6"/>
          <a:stretch>
            <a:fillRect/>
          </a:stretch>
        </p:blipFill>
        <p:spPr>
          <a:xfrm>
            <a:off x="6020338" y="3881858"/>
            <a:ext cx="5902405" cy="2891882"/>
          </a:xfrm>
          <a:prstGeom prst="rect">
            <a:avLst/>
          </a:prstGeom>
        </p:spPr>
      </p:pic>
    </p:spTree>
    <p:extLst>
      <p:ext uri="{BB962C8B-B14F-4D97-AF65-F5344CB8AC3E}">
        <p14:creationId xmlns:p14="http://schemas.microsoft.com/office/powerpoint/2010/main" val="324466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4368B0"/>
                </a:solidFill>
              </a:rPr>
              <a:t>The impact of financial vulnerability on mothers’ and children’s wellbeing</a:t>
            </a:r>
            <a:br>
              <a:rPr lang="en-GB" dirty="0">
                <a:solidFill>
                  <a:srgbClr val="4368B0"/>
                </a:solidFill>
              </a:rPr>
            </a:b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1188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92" y="211122"/>
            <a:ext cx="11156482" cy="621464"/>
          </a:xfrm>
        </p:spPr>
        <p:txBody>
          <a:bodyPr>
            <a:normAutofit/>
          </a:bodyPr>
          <a:lstStyle/>
          <a:p>
            <a:r>
              <a:rPr lang="en-GB" sz="2800" dirty="0">
                <a:solidFill>
                  <a:srgbClr val="4368B0"/>
                </a:solidFill>
              </a:rPr>
              <a:t>The impact of financial vulnerability on mothers’ and children’s wellbeing</a:t>
            </a:r>
            <a:endParaRPr lang="en-GB" sz="2800" dirty="0"/>
          </a:p>
        </p:txBody>
      </p:sp>
      <p:pic>
        <p:nvPicPr>
          <p:cNvPr id="4" name="Content Placeholder 3"/>
          <p:cNvPicPr>
            <a:picLocks noGrp="1" noChangeAspect="1"/>
          </p:cNvPicPr>
          <p:nvPr>
            <p:ph idx="1"/>
          </p:nvPr>
        </p:nvPicPr>
        <p:blipFill>
          <a:blip r:embed="rId3"/>
          <a:stretch>
            <a:fillRect/>
          </a:stretch>
        </p:blipFill>
        <p:spPr>
          <a:xfrm>
            <a:off x="503082" y="832586"/>
            <a:ext cx="10957555" cy="5828096"/>
          </a:xfrm>
          <a:prstGeom prst="rect">
            <a:avLst/>
          </a:prstGeom>
        </p:spPr>
      </p:pic>
    </p:spTree>
    <p:extLst>
      <p:ext uri="{BB962C8B-B14F-4D97-AF65-F5344CB8AC3E}">
        <p14:creationId xmlns:p14="http://schemas.microsoft.com/office/powerpoint/2010/main" val="1497047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32033"/>
            <a:ext cx="10515600" cy="5438273"/>
          </a:xfrm>
        </p:spPr>
        <p:txBody>
          <a:bodyPr/>
          <a:lstStyle/>
          <a:p>
            <a:endParaRPr lang="en-GB" dirty="0"/>
          </a:p>
        </p:txBody>
      </p:sp>
      <p:pic>
        <p:nvPicPr>
          <p:cNvPr id="5" name="Picture 4">
            <a:hlinkClick r:id="rId3"/>
          </p:cNvPr>
          <p:cNvPicPr>
            <a:picLocks noChangeAspect="1"/>
          </p:cNvPicPr>
          <p:nvPr/>
        </p:nvPicPr>
        <p:blipFill>
          <a:blip r:embed="rId4"/>
          <a:stretch>
            <a:fillRect/>
          </a:stretch>
        </p:blipFill>
        <p:spPr>
          <a:xfrm>
            <a:off x="4794183" y="3248309"/>
            <a:ext cx="7040078" cy="3421997"/>
          </a:xfrm>
          <a:prstGeom prst="rect">
            <a:avLst/>
          </a:prstGeom>
        </p:spPr>
      </p:pic>
      <p:pic>
        <p:nvPicPr>
          <p:cNvPr id="6" name="Picture 5">
            <a:hlinkClick r:id="rId5"/>
          </p:cNvPr>
          <p:cNvPicPr>
            <a:picLocks noChangeAspect="1"/>
          </p:cNvPicPr>
          <p:nvPr/>
        </p:nvPicPr>
        <p:blipFill>
          <a:blip r:embed="rId6"/>
          <a:stretch>
            <a:fillRect/>
          </a:stretch>
        </p:blipFill>
        <p:spPr>
          <a:xfrm>
            <a:off x="838200" y="382487"/>
            <a:ext cx="5902405" cy="2865822"/>
          </a:xfrm>
          <a:prstGeom prst="rect">
            <a:avLst/>
          </a:prstGeom>
        </p:spPr>
      </p:pic>
    </p:spTree>
    <p:extLst>
      <p:ext uri="{BB962C8B-B14F-4D97-AF65-F5344CB8AC3E}">
        <p14:creationId xmlns:p14="http://schemas.microsoft.com/office/powerpoint/2010/main" val="58514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1090"/>
          </a:xfrm>
        </p:spPr>
        <p:txBody>
          <a:bodyPr>
            <a:normAutofit fontScale="90000"/>
          </a:bodyPr>
          <a:lstStyle/>
          <a:p>
            <a:r>
              <a:rPr lang="en-GB" dirty="0"/>
              <a:t>What variables were looked at…</a:t>
            </a:r>
          </a:p>
        </p:txBody>
      </p:sp>
      <p:sp>
        <p:nvSpPr>
          <p:cNvPr id="3" name="Content Placeholder 2"/>
          <p:cNvSpPr>
            <a:spLocks noGrp="1"/>
          </p:cNvSpPr>
          <p:nvPr>
            <p:ph idx="1"/>
          </p:nvPr>
        </p:nvSpPr>
        <p:spPr>
          <a:xfrm>
            <a:off x="620830" y="1174282"/>
            <a:ext cx="5409398" cy="5361272"/>
          </a:xfrm>
        </p:spPr>
        <p:txBody>
          <a:bodyPr>
            <a:normAutofit/>
          </a:bodyPr>
          <a:lstStyle/>
          <a:p>
            <a:pPr marL="0" indent="0">
              <a:buNone/>
            </a:pPr>
            <a:r>
              <a:rPr lang="en-GB" dirty="0"/>
              <a:t>Child variables:</a:t>
            </a:r>
          </a:p>
          <a:p>
            <a:r>
              <a:rPr lang="en-GB" dirty="0"/>
              <a:t>Child wellbeing measured by the Strengths and Difficulties Questionnaire (SDQ)</a:t>
            </a:r>
          </a:p>
          <a:p>
            <a:r>
              <a:rPr lang="en-GB" dirty="0"/>
              <a:t>Child’s Gender</a:t>
            </a:r>
          </a:p>
          <a:p>
            <a:r>
              <a:rPr lang="en-GB" dirty="0"/>
              <a:t>Child’s Birth Order</a:t>
            </a:r>
          </a:p>
        </p:txBody>
      </p:sp>
      <p:sp>
        <p:nvSpPr>
          <p:cNvPr id="4" name="Content Placeholder 2"/>
          <p:cNvSpPr txBox="1">
            <a:spLocks/>
          </p:cNvSpPr>
          <p:nvPr/>
        </p:nvSpPr>
        <p:spPr>
          <a:xfrm>
            <a:off x="6197867" y="1174282"/>
            <a:ext cx="5636394" cy="5361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Mothers’ variables:</a:t>
            </a:r>
          </a:p>
          <a:p>
            <a:r>
              <a:rPr lang="en-GB" dirty="0"/>
              <a:t>Maternal Emotional Distress (SF-12)</a:t>
            </a:r>
          </a:p>
          <a:p>
            <a:r>
              <a:rPr lang="en-GB" dirty="0"/>
              <a:t>Financial Vulnerability</a:t>
            </a:r>
          </a:p>
          <a:p>
            <a:r>
              <a:rPr lang="en-GB" dirty="0"/>
              <a:t>Income</a:t>
            </a:r>
          </a:p>
          <a:p>
            <a:r>
              <a:rPr lang="en-GB" dirty="0"/>
              <a:t>Family Composition</a:t>
            </a:r>
          </a:p>
          <a:p>
            <a:r>
              <a:rPr lang="en-GB" dirty="0"/>
              <a:t>Maternal Education</a:t>
            </a:r>
          </a:p>
          <a:p>
            <a:r>
              <a:rPr lang="en-GB" dirty="0"/>
              <a:t>Maternal Employment</a:t>
            </a:r>
          </a:p>
          <a:p>
            <a:r>
              <a:rPr lang="en-GB" dirty="0"/>
              <a:t>Age of Mother at First Child’s Birth</a:t>
            </a:r>
          </a:p>
        </p:txBody>
      </p:sp>
    </p:spTree>
    <p:extLst>
      <p:ext uri="{BB962C8B-B14F-4D97-AF65-F5344CB8AC3E}">
        <p14:creationId xmlns:p14="http://schemas.microsoft.com/office/powerpoint/2010/main" val="139303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7" y="144724"/>
            <a:ext cx="10515600" cy="510504"/>
          </a:xfrm>
        </p:spPr>
        <p:txBody>
          <a:bodyPr>
            <a:normAutofit fontScale="90000"/>
          </a:bodyPr>
          <a:lstStyle/>
          <a:p>
            <a:r>
              <a:rPr lang="en-GB" sz="3200" dirty="0"/>
              <a:t>Financial vulnerability is associated with:</a:t>
            </a:r>
          </a:p>
        </p:txBody>
      </p:sp>
      <p:grpSp>
        <p:nvGrpSpPr>
          <p:cNvPr id="24" name="Group 23"/>
          <p:cNvGrpSpPr/>
          <p:nvPr/>
        </p:nvGrpSpPr>
        <p:grpSpPr>
          <a:xfrm>
            <a:off x="2120015" y="1232033"/>
            <a:ext cx="7404183" cy="4158115"/>
            <a:chOff x="1209433" y="4195875"/>
            <a:chExt cx="3538816" cy="2076510"/>
          </a:xfrm>
        </p:grpSpPr>
        <p:grpSp>
          <p:nvGrpSpPr>
            <p:cNvPr id="23" name="Group 22"/>
            <p:cNvGrpSpPr/>
            <p:nvPr/>
          </p:nvGrpSpPr>
          <p:grpSpPr>
            <a:xfrm>
              <a:off x="1209433" y="4195875"/>
              <a:ext cx="3535819" cy="2076510"/>
              <a:chOff x="1209433" y="4195875"/>
              <a:chExt cx="3535819" cy="2076510"/>
            </a:xfrm>
          </p:grpSpPr>
          <p:sp>
            <p:nvSpPr>
              <p:cNvPr id="4" name="Oval 3"/>
              <p:cNvSpPr>
                <a:spLocks noChangeAspect="1"/>
              </p:cNvSpPr>
              <p:nvPr/>
            </p:nvSpPr>
            <p:spPr>
              <a:xfrm>
                <a:off x="1209433" y="4195875"/>
                <a:ext cx="2335898" cy="1987938"/>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a:spLocks noChangeAspect="1"/>
              </p:cNvSpPr>
              <p:nvPr/>
            </p:nvSpPr>
            <p:spPr>
              <a:xfrm>
                <a:off x="3613000" y="4400434"/>
                <a:ext cx="961840" cy="818562"/>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a:spLocks noChangeAspect="1"/>
              </p:cNvSpPr>
              <p:nvPr/>
            </p:nvSpPr>
            <p:spPr>
              <a:xfrm>
                <a:off x="3613000" y="5308220"/>
                <a:ext cx="549625" cy="467752"/>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3291389" y="5804633"/>
                <a:ext cx="549625" cy="467752"/>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4264330" y="5168549"/>
                <a:ext cx="480922" cy="409283"/>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a:spLocks noChangeAspect="1"/>
              </p:cNvSpPr>
              <p:nvPr/>
            </p:nvSpPr>
            <p:spPr>
              <a:xfrm>
                <a:off x="4168098" y="5635211"/>
                <a:ext cx="412219" cy="350814"/>
              </a:xfrm>
              <a:prstGeom prst="ellipse">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p:cNvSpPr/>
            <p:nvPr/>
          </p:nvSpPr>
          <p:spPr>
            <a:xfrm>
              <a:off x="1869478" y="4958824"/>
              <a:ext cx="1065145" cy="283745"/>
            </a:xfrm>
            <a:prstGeom prst="rect">
              <a:avLst/>
            </a:prstGeom>
          </p:spPr>
          <p:txBody>
            <a:bodyPr wrap="none">
              <a:spAutoFit/>
            </a:bodyPr>
            <a:lstStyle/>
            <a:p>
              <a:pPr algn="ctr"/>
              <a:r>
                <a:rPr lang="en-GB" sz="4000" dirty="0"/>
                <a:t>Low income</a:t>
              </a:r>
            </a:p>
          </p:txBody>
        </p:sp>
        <p:sp>
          <p:nvSpPr>
            <p:cNvPr id="18" name="Rectangle 17"/>
            <p:cNvSpPr/>
            <p:nvPr/>
          </p:nvSpPr>
          <p:spPr>
            <a:xfrm>
              <a:off x="3694295" y="4594276"/>
              <a:ext cx="725761" cy="382439"/>
            </a:xfrm>
            <a:prstGeom prst="rect">
              <a:avLst/>
            </a:prstGeom>
          </p:spPr>
          <p:txBody>
            <a:bodyPr wrap="none">
              <a:spAutoFit/>
            </a:bodyPr>
            <a:lstStyle/>
            <a:p>
              <a:pPr algn="ctr"/>
              <a:r>
                <a:rPr lang="en-GB" sz="2800" dirty="0"/>
                <a:t>not in paid </a:t>
              </a:r>
            </a:p>
            <a:p>
              <a:pPr algn="ctr"/>
              <a:r>
                <a:rPr lang="en-GB" sz="2800" dirty="0"/>
                <a:t>work</a:t>
              </a:r>
            </a:p>
          </p:txBody>
        </p:sp>
        <p:sp>
          <p:nvSpPr>
            <p:cNvPr id="19" name="Rectangle 18"/>
            <p:cNvSpPr/>
            <p:nvPr/>
          </p:nvSpPr>
          <p:spPr>
            <a:xfrm>
              <a:off x="3572374" y="5408695"/>
              <a:ext cx="621779" cy="259072"/>
            </a:xfrm>
            <a:prstGeom prst="rect">
              <a:avLst/>
            </a:prstGeom>
          </p:spPr>
          <p:txBody>
            <a:bodyPr wrap="square">
              <a:spAutoFit/>
            </a:bodyPr>
            <a:lstStyle/>
            <a:p>
              <a:pPr algn="ctr"/>
              <a:r>
                <a:rPr lang="en-GB" dirty="0"/>
                <a:t>Part-time</a:t>
              </a:r>
            </a:p>
            <a:p>
              <a:pPr algn="ctr"/>
              <a:r>
                <a:rPr lang="en-GB" dirty="0"/>
                <a:t>work </a:t>
              </a:r>
            </a:p>
          </p:txBody>
        </p:sp>
        <p:sp>
          <p:nvSpPr>
            <p:cNvPr id="20" name="Rectangle 19"/>
            <p:cNvSpPr/>
            <p:nvPr/>
          </p:nvSpPr>
          <p:spPr>
            <a:xfrm>
              <a:off x="3391558" y="5908973"/>
              <a:ext cx="396646" cy="259072"/>
            </a:xfrm>
            <a:prstGeom prst="rect">
              <a:avLst/>
            </a:prstGeom>
          </p:spPr>
          <p:txBody>
            <a:bodyPr wrap="none">
              <a:spAutoFit/>
            </a:bodyPr>
            <a:lstStyle/>
            <a:p>
              <a:r>
                <a:rPr lang="en-GB" dirty="0"/>
                <a:t>Younger </a:t>
              </a:r>
            </a:p>
            <a:p>
              <a:r>
                <a:rPr lang="en-GB" dirty="0"/>
                <a:t>mother</a:t>
              </a:r>
            </a:p>
          </p:txBody>
        </p:sp>
        <p:sp>
          <p:nvSpPr>
            <p:cNvPr id="21" name="Rectangle 20"/>
            <p:cNvSpPr/>
            <p:nvPr/>
          </p:nvSpPr>
          <p:spPr>
            <a:xfrm>
              <a:off x="4298788" y="5272344"/>
              <a:ext cx="449461" cy="259072"/>
            </a:xfrm>
            <a:prstGeom prst="rect">
              <a:avLst/>
            </a:prstGeom>
          </p:spPr>
          <p:txBody>
            <a:bodyPr wrap="none">
              <a:spAutoFit/>
            </a:bodyPr>
            <a:lstStyle/>
            <a:p>
              <a:r>
                <a:rPr lang="en-GB" dirty="0"/>
                <a:t>Separated</a:t>
              </a:r>
            </a:p>
            <a:p>
              <a:r>
                <a:rPr lang="en-GB" dirty="0"/>
                <a:t> couple</a:t>
              </a:r>
            </a:p>
          </p:txBody>
        </p:sp>
        <p:sp>
          <p:nvSpPr>
            <p:cNvPr id="22" name="Rectangle 21"/>
            <p:cNvSpPr/>
            <p:nvPr/>
          </p:nvSpPr>
          <p:spPr>
            <a:xfrm>
              <a:off x="4151739" y="5741828"/>
              <a:ext cx="458611" cy="123368"/>
            </a:xfrm>
            <a:prstGeom prst="rect">
              <a:avLst/>
            </a:prstGeom>
          </p:spPr>
          <p:txBody>
            <a:bodyPr wrap="none">
              <a:spAutoFit/>
            </a:bodyPr>
            <a:lstStyle/>
            <a:p>
              <a:r>
                <a:rPr lang="en-GB" sz="1400" dirty="0"/>
                <a:t>Re-partnered</a:t>
              </a:r>
            </a:p>
          </p:txBody>
        </p:sp>
      </p:grpSp>
    </p:spTree>
    <p:extLst>
      <p:ext uri="{BB962C8B-B14F-4D97-AF65-F5344CB8AC3E}">
        <p14:creationId xmlns:p14="http://schemas.microsoft.com/office/powerpoint/2010/main" val="313370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a:spLocks noChangeAspect="1"/>
          </p:cNvSpPr>
          <p:nvPr/>
        </p:nvSpPr>
        <p:spPr>
          <a:xfrm>
            <a:off x="7312311" y="1210917"/>
            <a:ext cx="1888418" cy="1888418"/>
          </a:xfrm>
          <a:prstGeom prst="ellipse">
            <a:avLst/>
          </a:prstGeom>
          <a:solidFill>
            <a:schemeClr val="accent3">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48047" y="144724"/>
            <a:ext cx="10515600" cy="510504"/>
          </a:xfrm>
        </p:spPr>
        <p:txBody>
          <a:bodyPr>
            <a:normAutofit fontScale="90000"/>
          </a:bodyPr>
          <a:lstStyle/>
          <a:p>
            <a:r>
              <a:rPr lang="en-GB" sz="3200" dirty="0"/>
              <a:t>Maternal emotional distress is associated with:</a:t>
            </a:r>
          </a:p>
        </p:txBody>
      </p:sp>
      <p:grpSp>
        <p:nvGrpSpPr>
          <p:cNvPr id="5" name="Group 4"/>
          <p:cNvGrpSpPr/>
          <p:nvPr/>
        </p:nvGrpSpPr>
        <p:grpSpPr>
          <a:xfrm>
            <a:off x="1599421" y="1039527"/>
            <a:ext cx="7934404" cy="5617055"/>
            <a:chOff x="2942486" y="2494911"/>
            <a:chExt cx="1086311" cy="893954"/>
          </a:xfrm>
        </p:grpSpPr>
        <p:sp>
          <p:nvSpPr>
            <p:cNvPr id="3" name="Oval 2"/>
            <p:cNvSpPr>
              <a:spLocks noChangeAspect="1"/>
            </p:cNvSpPr>
            <p:nvPr/>
          </p:nvSpPr>
          <p:spPr>
            <a:xfrm>
              <a:off x="2942486" y="2494911"/>
              <a:ext cx="759391" cy="781249"/>
            </a:xfrm>
            <a:prstGeom prst="ellipse">
              <a:avLst/>
            </a:prstGeom>
            <a:solidFill>
              <a:schemeClr val="accent3">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a:spLocks noChangeAspect="1"/>
            </p:cNvSpPr>
            <p:nvPr/>
          </p:nvSpPr>
          <p:spPr>
            <a:xfrm>
              <a:off x="3643163" y="3003231"/>
              <a:ext cx="385634" cy="385634"/>
            </a:xfrm>
            <a:prstGeom prst="ellipse">
              <a:avLst/>
            </a:prstGeom>
            <a:solidFill>
              <a:schemeClr val="accent3">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a:spLocks noChangeAspect="1"/>
            </p:cNvSpPr>
            <p:nvPr/>
          </p:nvSpPr>
          <p:spPr>
            <a:xfrm>
              <a:off x="3793605" y="2835410"/>
              <a:ext cx="158624" cy="158624"/>
            </a:xfrm>
            <a:prstGeom prst="ellipse">
              <a:avLst/>
            </a:prstGeom>
            <a:solidFill>
              <a:schemeClr val="accent3">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2200259" y="3205833"/>
            <a:ext cx="4713855" cy="707886"/>
          </a:xfrm>
          <a:prstGeom prst="rect">
            <a:avLst/>
          </a:prstGeom>
        </p:spPr>
        <p:txBody>
          <a:bodyPr wrap="none">
            <a:spAutoFit/>
          </a:bodyPr>
          <a:lstStyle/>
          <a:p>
            <a:pPr algn="ctr"/>
            <a:r>
              <a:rPr lang="en-GB" sz="4000" dirty="0"/>
              <a:t>Financial vulnerability</a:t>
            </a:r>
          </a:p>
        </p:txBody>
      </p:sp>
      <p:sp>
        <p:nvSpPr>
          <p:cNvPr id="7" name="Rectangle 6"/>
          <p:cNvSpPr/>
          <p:nvPr/>
        </p:nvSpPr>
        <p:spPr>
          <a:xfrm>
            <a:off x="7105085" y="5201776"/>
            <a:ext cx="1792478" cy="954107"/>
          </a:xfrm>
          <a:prstGeom prst="rect">
            <a:avLst/>
          </a:prstGeom>
        </p:spPr>
        <p:txBody>
          <a:bodyPr wrap="none">
            <a:spAutoFit/>
          </a:bodyPr>
          <a:lstStyle/>
          <a:p>
            <a:pPr algn="ctr"/>
            <a:r>
              <a:rPr lang="en-GB" sz="2800" dirty="0"/>
              <a:t>Not in paid</a:t>
            </a:r>
          </a:p>
          <a:p>
            <a:pPr algn="ctr"/>
            <a:r>
              <a:rPr lang="en-GB" sz="2800" dirty="0"/>
              <a:t>work</a:t>
            </a:r>
          </a:p>
        </p:txBody>
      </p:sp>
      <p:sp>
        <p:nvSpPr>
          <p:cNvPr id="8" name="Rectangle 7"/>
          <p:cNvSpPr/>
          <p:nvPr/>
        </p:nvSpPr>
        <p:spPr>
          <a:xfrm>
            <a:off x="7638629" y="1614591"/>
            <a:ext cx="1258934" cy="954107"/>
          </a:xfrm>
          <a:prstGeom prst="rect">
            <a:avLst/>
          </a:prstGeom>
        </p:spPr>
        <p:txBody>
          <a:bodyPr wrap="none">
            <a:spAutoFit/>
          </a:bodyPr>
          <a:lstStyle/>
          <a:p>
            <a:pPr algn="ctr"/>
            <a:r>
              <a:rPr lang="en-GB" sz="2800" dirty="0"/>
              <a:t>Low </a:t>
            </a:r>
          </a:p>
          <a:p>
            <a:pPr algn="ctr"/>
            <a:r>
              <a:rPr lang="en-GB" sz="2800" dirty="0"/>
              <a:t>income</a:t>
            </a:r>
          </a:p>
        </p:txBody>
      </p:sp>
      <p:sp>
        <p:nvSpPr>
          <p:cNvPr id="9" name="Rectangle 8"/>
          <p:cNvSpPr/>
          <p:nvPr/>
        </p:nvSpPr>
        <p:spPr>
          <a:xfrm>
            <a:off x="7869272" y="3362636"/>
            <a:ext cx="1105301" cy="584775"/>
          </a:xfrm>
          <a:prstGeom prst="rect">
            <a:avLst/>
          </a:prstGeom>
        </p:spPr>
        <p:txBody>
          <a:bodyPr wrap="square">
            <a:spAutoFit/>
          </a:bodyPr>
          <a:lstStyle/>
          <a:p>
            <a:pPr algn="ctr"/>
            <a:r>
              <a:rPr lang="en-GB" sz="1600" dirty="0"/>
              <a:t>Separated</a:t>
            </a:r>
          </a:p>
          <a:p>
            <a:pPr algn="ctr"/>
            <a:r>
              <a:rPr lang="en-GB" sz="1600" dirty="0"/>
              <a:t> couple</a:t>
            </a:r>
          </a:p>
        </p:txBody>
      </p:sp>
    </p:spTree>
    <p:extLst>
      <p:ext uri="{BB962C8B-B14F-4D97-AF65-F5344CB8AC3E}">
        <p14:creationId xmlns:p14="http://schemas.microsoft.com/office/powerpoint/2010/main" val="3638544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7" y="144724"/>
            <a:ext cx="10515600" cy="510504"/>
          </a:xfrm>
        </p:spPr>
        <p:txBody>
          <a:bodyPr>
            <a:normAutofit fontScale="90000"/>
          </a:bodyPr>
          <a:lstStyle/>
          <a:p>
            <a:r>
              <a:rPr lang="en-GB" sz="3200" dirty="0"/>
              <a:t>Child wellbeing is associated with:</a:t>
            </a:r>
          </a:p>
        </p:txBody>
      </p:sp>
      <p:grpSp>
        <p:nvGrpSpPr>
          <p:cNvPr id="11" name="Group 10"/>
          <p:cNvGrpSpPr/>
          <p:nvPr/>
        </p:nvGrpSpPr>
        <p:grpSpPr>
          <a:xfrm>
            <a:off x="1217596" y="558265"/>
            <a:ext cx="7642460" cy="6299735"/>
            <a:chOff x="2892394" y="1544683"/>
            <a:chExt cx="795047" cy="767305"/>
          </a:xfrm>
        </p:grpSpPr>
        <p:sp>
          <p:nvSpPr>
            <p:cNvPr id="17" name="Oval 16"/>
            <p:cNvSpPr>
              <a:spLocks noChangeAspect="1"/>
            </p:cNvSpPr>
            <p:nvPr/>
          </p:nvSpPr>
          <p:spPr>
            <a:xfrm>
              <a:off x="3595038" y="1883492"/>
              <a:ext cx="92403" cy="92403"/>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2892394" y="1544683"/>
              <a:ext cx="756546" cy="767305"/>
              <a:chOff x="2892394" y="1544683"/>
              <a:chExt cx="756546" cy="767305"/>
            </a:xfrm>
          </p:grpSpPr>
          <p:sp>
            <p:nvSpPr>
              <p:cNvPr id="14" name="Oval 13"/>
              <p:cNvSpPr>
                <a:spLocks noChangeAspect="1"/>
              </p:cNvSpPr>
              <p:nvPr/>
            </p:nvSpPr>
            <p:spPr>
              <a:xfrm>
                <a:off x="2892394" y="1819175"/>
                <a:ext cx="492813" cy="492813"/>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a:spLocks noChangeAspect="1"/>
              </p:cNvSpPr>
              <p:nvPr/>
            </p:nvSpPr>
            <p:spPr>
              <a:xfrm>
                <a:off x="3215802" y="1544683"/>
                <a:ext cx="338809" cy="338809"/>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3402532" y="2078712"/>
                <a:ext cx="107803" cy="107803"/>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a:spLocks noChangeAspect="1"/>
              </p:cNvSpPr>
              <p:nvPr/>
            </p:nvSpPr>
            <p:spPr>
              <a:xfrm>
                <a:off x="3564237" y="1991374"/>
                <a:ext cx="77002" cy="77002"/>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a:spLocks noChangeAspect="1"/>
              </p:cNvSpPr>
              <p:nvPr/>
            </p:nvSpPr>
            <p:spPr>
              <a:xfrm>
                <a:off x="3385206" y="1883492"/>
                <a:ext cx="184805" cy="184805"/>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a:spLocks noChangeAspect="1"/>
              </p:cNvSpPr>
              <p:nvPr/>
            </p:nvSpPr>
            <p:spPr>
              <a:xfrm>
                <a:off x="3541137" y="1775689"/>
                <a:ext cx="107803" cy="107803"/>
              </a:xfrm>
              <a:prstGeom prst="ellipse">
                <a:avLst/>
              </a:prstGeom>
              <a:solidFill>
                <a:srgbClr val="DFCEEA">
                  <a:alpha val="6902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 name="Rectangle 11"/>
          <p:cNvSpPr/>
          <p:nvPr/>
        </p:nvSpPr>
        <p:spPr>
          <a:xfrm>
            <a:off x="4989480" y="1385868"/>
            <a:ext cx="1990288" cy="954107"/>
          </a:xfrm>
          <a:prstGeom prst="rect">
            <a:avLst/>
          </a:prstGeom>
        </p:spPr>
        <p:txBody>
          <a:bodyPr wrap="none">
            <a:spAutoFit/>
          </a:bodyPr>
          <a:lstStyle/>
          <a:p>
            <a:pPr algn="ctr"/>
            <a:r>
              <a:rPr lang="en-GB" sz="2800" dirty="0"/>
              <a:t>Financial </a:t>
            </a:r>
          </a:p>
          <a:p>
            <a:pPr algn="ctr"/>
            <a:r>
              <a:rPr lang="en-GB" sz="2800" dirty="0"/>
              <a:t>vulnerability</a:t>
            </a:r>
          </a:p>
        </p:txBody>
      </p:sp>
      <p:sp>
        <p:nvSpPr>
          <p:cNvPr id="22" name="Rectangle 21"/>
          <p:cNvSpPr/>
          <p:nvPr/>
        </p:nvSpPr>
        <p:spPr>
          <a:xfrm>
            <a:off x="1856570" y="4385817"/>
            <a:ext cx="3608487" cy="1077218"/>
          </a:xfrm>
          <a:prstGeom prst="rect">
            <a:avLst/>
          </a:prstGeom>
        </p:spPr>
        <p:txBody>
          <a:bodyPr wrap="none">
            <a:spAutoFit/>
          </a:bodyPr>
          <a:lstStyle/>
          <a:p>
            <a:pPr algn="ctr"/>
            <a:r>
              <a:rPr lang="en-GB" sz="3200" dirty="0"/>
              <a:t>Maternal emotional </a:t>
            </a:r>
          </a:p>
          <a:p>
            <a:pPr algn="ctr"/>
            <a:r>
              <a:rPr lang="en-GB" sz="3200" dirty="0"/>
              <a:t>distress</a:t>
            </a:r>
          </a:p>
        </p:txBody>
      </p:sp>
      <p:sp>
        <p:nvSpPr>
          <p:cNvPr id="23" name="Rectangle 22"/>
          <p:cNvSpPr/>
          <p:nvPr/>
        </p:nvSpPr>
        <p:spPr>
          <a:xfrm>
            <a:off x="7442317" y="2567276"/>
            <a:ext cx="1086323" cy="523220"/>
          </a:xfrm>
          <a:prstGeom prst="rect">
            <a:avLst/>
          </a:prstGeom>
        </p:spPr>
        <p:txBody>
          <a:bodyPr wrap="none">
            <a:spAutoFit/>
          </a:bodyPr>
          <a:lstStyle/>
          <a:p>
            <a:pPr algn="ctr"/>
            <a:r>
              <a:rPr lang="en-GB" sz="1400" dirty="0"/>
              <a:t>Separated &amp;</a:t>
            </a:r>
          </a:p>
          <a:p>
            <a:pPr algn="ctr"/>
            <a:r>
              <a:rPr lang="en-GB" sz="1400" dirty="0" err="1"/>
              <a:t>repartnered</a:t>
            </a:r>
            <a:endParaRPr lang="en-GB" sz="1400" dirty="0"/>
          </a:p>
        </p:txBody>
      </p:sp>
      <p:sp>
        <p:nvSpPr>
          <p:cNvPr id="24" name="Rectangle 23"/>
          <p:cNvSpPr/>
          <p:nvPr/>
        </p:nvSpPr>
        <p:spPr>
          <a:xfrm>
            <a:off x="6264700" y="3757924"/>
            <a:ext cx="1177617" cy="646331"/>
          </a:xfrm>
          <a:prstGeom prst="rect">
            <a:avLst/>
          </a:prstGeom>
        </p:spPr>
        <p:txBody>
          <a:bodyPr wrap="square">
            <a:spAutoFit/>
          </a:bodyPr>
          <a:lstStyle/>
          <a:p>
            <a:pPr algn="ctr"/>
            <a:r>
              <a:rPr lang="en-GB" dirty="0"/>
              <a:t>Not in </a:t>
            </a:r>
          </a:p>
          <a:p>
            <a:pPr algn="ctr"/>
            <a:r>
              <a:rPr lang="en-GB" dirty="0"/>
              <a:t>paid work</a:t>
            </a:r>
          </a:p>
        </p:txBody>
      </p:sp>
      <p:sp>
        <p:nvSpPr>
          <p:cNvPr id="25" name="Rectangle 24"/>
          <p:cNvSpPr/>
          <p:nvPr/>
        </p:nvSpPr>
        <p:spPr>
          <a:xfrm>
            <a:off x="6136171" y="5136952"/>
            <a:ext cx="1017137" cy="461665"/>
          </a:xfrm>
          <a:prstGeom prst="rect">
            <a:avLst/>
          </a:prstGeom>
        </p:spPr>
        <p:txBody>
          <a:bodyPr wrap="none">
            <a:spAutoFit/>
          </a:bodyPr>
          <a:lstStyle/>
          <a:p>
            <a:pPr algn="ctr"/>
            <a:r>
              <a:rPr lang="en-GB" sz="1200" dirty="0"/>
              <a:t>No </a:t>
            </a:r>
          </a:p>
          <a:p>
            <a:pPr algn="ctr"/>
            <a:r>
              <a:rPr lang="en-GB" sz="1200" dirty="0"/>
              <a:t>qualifications</a:t>
            </a:r>
          </a:p>
        </p:txBody>
      </p:sp>
      <p:sp>
        <p:nvSpPr>
          <p:cNvPr id="30" name="Rectangle 29"/>
          <p:cNvSpPr/>
          <p:nvPr/>
        </p:nvSpPr>
        <p:spPr>
          <a:xfrm>
            <a:off x="8069114" y="3511626"/>
            <a:ext cx="726546" cy="461665"/>
          </a:xfrm>
          <a:prstGeom prst="rect">
            <a:avLst/>
          </a:prstGeom>
        </p:spPr>
        <p:txBody>
          <a:bodyPr wrap="none">
            <a:spAutoFit/>
          </a:bodyPr>
          <a:lstStyle/>
          <a:p>
            <a:pPr algn="ctr"/>
            <a:r>
              <a:rPr lang="en-GB" sz="1200" dirty="0"/>
              <a:t>Younger </a:t>
            </a:r>
          </a:p>
          <a:p>
            <a:pPr algn="ctr"/>
            <a:r>
              <a:rPr lang="en-GB" sz="1200" dirty="0"/>
              <a:t>mother</a:t>
            </a:r>
          </a:p>
        </p:txBody>
      </p:sp>
      <p:sp>
        <p:nvSpPr>
          <p:cNvPr id="26" name="Rectangle 25"/>
          <p:cNvSpPr/>
          <p:nvPr/>
        </p:nvSpPr>
        <p:spPr>
          <a:xfrm>
            <a:off x="7716413" y="4348068"/>
            <a:ext cx="744850" cy="430887"/>
          </a:xfrm>
          <a:prstGeom prst="rect">
            <a:avLst/>
          </a:prstGeom>
        </p:spPr>
        <p:txBody>
          <a:bodyPr wrap="square">
            <a:spAutoFit/>
          </a:bodyPr>
          <a:lstStyle/>
          <a:p>
            <a:pPr algn="ctr"/>
            <a:r>
              <a:rPr lang="en-GB" sz="1100" dirty="0"/>
              <a:t>Standard </a:t>
            </a:r>
          </a:p>
          <a:p>
            <a:pPr algn="ctr"/>
            <a:r>
              <a:rPr lang="en-GB" sz="1100" dirty="0"/>
              <a:t>grade</a:t>
            </a:r>
          </a:p>
        </p:txBody>
      </p:sp>
    </p:spTree>
    <p:extLst>
      <p:ext uri="{BB962C8B-B14F-4D97-AF65-F5344CB8AC3E}">
        <p14:creationId xmlns:p14="http://schemas.microsoft.com/office/powerpoint/2010/main" val="3316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85486" y="272799"/>
            <a:ext cx="8811929" cy="6452182"/>
          </a:xfrm>
          <a:prstGeom prst="rect">
            <a:avLst/>
          </a:prstGeom>
        </p:spPr>
      </p:pic>
    </p:spTree>
    <p:extLst>
      <p:ext uri="{BB962C8B-B14F-4D97-AF65-F5344CB8AC3E}">
        <p14:creationId xmlns:p14="http://schemas.microsoft.com/office/powerpoint/2010/main" val="1903311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0427" y="298383"/>
            <a:ext cx="8610302" cy="6304548"/>
          </a:xfrm>
          <a:prstGeom prst="rect">
            <a:avLst/>
          </a:prstGeom>
        </p:spPr>
      </p:pic>
    </p:spTree>
    <p:extLst>
      <p:ext uri="{BB962C8B-B14F-4D97-AF65-F5344CB8AC3E}">
        <p14:creationId xmlns:p14="http://schemas.microsoft.com/office/powerpoint/2010/main" val="2500731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95544" y="178829"/>
            <a:ext cx="8839307" cy="6472228"/>
          </a:xfrm>
          <a:prstGeom prst="rect">
            <a:avLst/>
          </a:prstGeom>
        </p:spPr>
      </p:pic>
    </p:spTree>
    <p:extLst>
      <p:ext uri="{BB962C8B-B14F-4D97-AF65-F5344CB8AC3E}">
        <p14:creationId xmlns:p14="http://schemas.microsoft.com/office/powerpoint/2010/main" val="220051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lstStyle/>
          <a:p>
            <a:r>
              <a:rPr lang="en-GB" sz="2800" dirty="0">
                <a:solidFill>
                  <a:srgbClr val="4368B0"/>
                </a:solidFill>
                <a:latin typeface="+mn-lt"/>
                <a:ea typeface="+mn-ea"/>
                <a:cs typeface="+mn-cs"/>
              </a:rPr>
              <a:t>Outline</a:t>
            </a:r>
          </a:p>
        </p:txBody>
      </p:sp>
      <p:sp>
        <p:nvSpPr>
          <p:cNvPr id="3" name="Content Placeholder 2"/>
          <p:cNvSpPr>
            <a:spLocks noGrp="1"/>
          </p:cNvSpPr>
          <p:nvPr>
            <p:ph idx="1"/>
          </p:nvPr>
        </p:nvSpPr>
        <p:spPr>
          <a:xfrm>
            <a:off x="838200" y="1343025"/>
            <a:ext cx="10515600" cy="4833938"/>
          </a:xfrm>
        </p:spPr>
        <p:txBody>
          <a:bodyPr>
            <a:normAutofit/>
          </a:bodyPr>
          <a:lstStyle/>
          <a:p>
            <a:r>
              <a:rPr lang="en-GB" dirty="0">
                <a:solidFill>
                  <a:srgbClr val="4368B0"/>
                </a:solidFill>
              </a:rPr>
              <a:t>Financial vulnerability</a:t>
            </a:r>
          </a:p>
          <a:p>
            <a:r>
              <a:rPr lang="en-GB" dirty="0">
                <a:solidFill>
                  <a:srgbClr val="4368B0"/>
                </a:solidFill>
              </a:rPr>
              <a:t>The impact of financial vulnerability on mothers’ and children’s wellbeing</a:t>
            </a:r>
          </a:p>
          <a:p>
            <a:r>
              <a:rPr lang="en-GB" dirty="0">
                <a:solidFill>
                  <a:srgbClr val="4368B0"/>
                </a:solidFill>
              </a:rPr>
              <a:t>Austerity – what has welfare reform meant for families?</a:t>
            </a:r>
          </a:p>
          <a:p>
            <a:r>
              <a:rPr lang="en-GB" dirty="0">
                <a:solidFill>
                  <a:srgbClr val="4368B0"/>
                </a:solidFill>
              </a:rPr>
              <a:t>What’s new and emerging? - Policy overview in Scotland  </a:t>
            </a:r>
          </a:p>
          <a:p>
            <a:endParaRPr lang="en-GB" dirty="0"/>
          </a:p>
        </p:txBody>
      </p:sp>
    </p:spTree>
    <p:extLst>
      <p:ext uri="{BB962C8B-B14F-4D97-AF65-F5344CB8AC3E}">
        <p14:creationId xmlns:p14="http://schemas.microsoft.com/office/powerpoint/2010/main" val="116481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70C0"/>
                </a:solidFill>
              </a:rPr>
              <a:t>Welfare reform and families</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13671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4" y="211121"/>
            <a:ext cx="10515600" cy="626277"/>
          </a:xfrm>
        </p:spPr>
        <p:txBody>
          <a:bodyPr>
            <a:normAutofit fontScale="90000"/>
          </a:bodyPr>
          <a:lstStyle/>
          <a:p>
            <a:r>
              <a:rPr lang="en-GB" dirty="0">
                <a:solidFill>
                  <a:srgbClr val="4368B0"/>
                </a:solidFill>
              </a:rPr>
              <a:t>Austerity and welfare reform – UK level</a:t>
            </a:r>
            <a:endParaRPr lang="en-GB" dirty="0"/>
          </a:p>
        </p:txBody>
      </p:sp>
      <p:sp>
        <p:nvSpPr>
          <p:cNvPr id="3" name="Content Placeholder 2"/>
          <p:cNvSpPr>
            <a:spLocks noGrp="1"/>
          </p:cNvSpPr>
          <p:nvPr>
            <p:ph idx="1"/>
          </p:nvPr>
        </p:nvSpPr>
        <p:spPr>
          <a:xfrm>
            <a:off x="838200" y="943275"/>
            <a:ext cx="10515600" cy="5544151"/>
          </a:xfrm>
        </p:spPr>
        <p:txBody>
          <a:bodyPr>
            <a:normAutofit fontScale="77500" lnSpcReduction="20000"/>
          </a:bodyPr>
          <a:lstStyle/>
          <a:p>
            <a:r>
              <a:rPr lang="en-GB" sz="3600" dirty="0">
                <a:solidFill>
                  <a:srgbClr val="4368B0"/>
                </a:solidFill>
                <a:latin typeface="+mj-lt"/>
                <a:ea typeface="+mj-ea"/>
                <a:cs typeface="+mj-cs"/>
              </a:rPr>
              <a:t>Couple families with dependent children in Scotland losing an average of more than £1,400 a year, and lone parent families around £1,800 a year. </a:t>
            </a:r>
          </a:p>
          <a:p>
            <a:r>
              <a:rPr lang="en-GB" sz="3600" dirty="0">
                <a:solidFill>
                  <a:srgbClr val="4368B0"/>
                </a:solidFill>
                <a:latin typeface="+mj-lt"/>
                <a:ea typeface="+mj-ea"/>
                <a:cs typeface="+mj-cs"/>
              </a:rPr>
              <a:t>Tax credits cuts (only a few):</a:t>
            </a:r>
          </a:p>
          <a:p>
            <a:pPr lvl="1"/>
            <a:r>
              <a:rPr lang="en-GB" sz="3400" dirty="0">
                <a:solidFill>
                  <a:srgbClr val="4368B0"/>
                </a:solidFill>
                <a:latin typeface="+mj-lt"/>
                <a:ea typeface="+mj-ea"/>
                <a:cs typeface="+mj-cs"/>
              </a:rPr>
              <a:t>Family element removed  (April 2017 - losing up to £545) </a:t>
            </a:r>
          </a:p>
          <a:p>
            <a:pPr lvl="1"/>
            <a:r>
              <a:rPr lang="en-GB" sz="3400" dirty="0">
                <a:solidFill>
                  <a:srgbClr val="4368B0"/>
                </a:solidFill>
                <a:latin typeface="+mj-lt"/>
                <a:ea typeface="+mj-ea"/>
                <a:cs typeface="+mj-cs"/>
              </a:rPr>
              <a:t>Two child limit  (April 2017 - losing up to £2,780 per child a year)</a:t>
            </a:r>
          </a:p>
          <a:p>
            <a:pPr lvl="1"/>
            <a:r>
              <a:rPr lang="en-GB" sz="3400" dirty="0">
                <a:solidFill>
                  <a:srgbClr val="4368B0"/>
                </a:solidFill>
                <a:latin typeface="+mj-lt"/>
                <a:ea typeface="+mj-ea"/>
                <a:cs typeface="+mj-cs"/>
              </a:rPr>
              <a:t>Reduction in income increase disregard  (April 2017 £5,000 to £2,500)</a:t>
            </a:r>
          </a:p>
          <a:p>
            <a:pPr lvl="1"/>
            <a:r>
              <a:rPr lang="en-GB" sz="3400" dirty="0">
                <a:solidFill>
                  <a:srgbClr val="4368B0"/>
                </a:solidFill>
                <a:latin typeface="+mj-lt"/>
                <a:ea typeface="+mj-ea"/>
                <a:cs typeface="+mj-cs"/>
              </a:rPr>
              <a:t>Minimum hours worked (April 2012)</a:t>
            </a:r>
          </a:p>
          <a:p>
            <a:pPr lvl="1"/>
            <a:r>
              <a:rPr lang="en-GB" sz="3400" dirty="0">
                <a:solidFill>
                  <a:srgbClr val="4368B0"/>
                </a:solidFill>
                <a:latin typeface="+mj-lt"/>
                <a:ea typeface="+mj-ea"/>
                <a:cs typeface="+mj-cs"/>
              </a:rPr>
              <a:t>Childcare costs (April 2012)</a:t>
            </a:r>
          </a:p>
          <a:p>
            <a:pPr lvl="1"/>
            <a:r>
              <a:rPr lang="en-GB" sz="3400" dirty="0">
                <a:solidFill>
                  <a:srgbClr val="4368B0"/>
                </a:solidFill>
                <a:latin typeface="+mj-lt"/>
                <a:ea typeface="+mj-ea"/>
                <a:cs typeface="+mj-cs"/>
              </a:rPr>
              <a:t>Backdating (April 2012)</a:t>
            </a:r>
          </a:p>
          <a:p>
            <a:r>
              <a:rPr lang="en-GB" sz="3600" dirty="0">
                <a:solidFill>
                  <a:srgbClr val="4368B0"/>
                </a:solidFill>
                <a:latin typeface="+mj-lt"/>
                <a:ea typeface="+mj-ea"/>
                <a:cs typeface="+mj-cs"/>
              </a:rPr>
              <a:t>Universal credit – lots!</a:t>
            </a:r>
          </a:p>
          <a:p>
            <a:r>
              <a:rPr lang="en-GB" sz="3600" dirty="0">
                <a:solidFill>
                  <a:srgbClr val="4368B0"/>
                </a:solidFill>
                <a:latin typeface="+mj-lt"/>
                <a:ea typeface="+mj-ea"/>
                <a:cs typeface="+mj-cs"/>
              </a:rPr>
              <a:t>While 9 out of 10 families with children were eligible for tax credits in 2010, and 6 out of 10 in 2015, only 5 out of 10 families with children will be eligible for universal credit by the time it is fully rolled out.</a:t>
            </a:r>
            <a:endParaRPr lang="en-GB" dirty="0"/>
          </a:p>
          <a:p>
            <a:endParaRPr lang="en-GB" dirty="0"/>
          </a:p>
        </p:txBody>
      </p:sp>
      <p:sp>
        <p:nvSpPr>
          <p:cNvPr id="4" name="Rectangle 3"/>
          <p:cNvSpPr/>
          <p:nvPr/>
        </p:nvSpPr>
        <p:spPr>
          <a:xfrm>
            <a:off x="283946" y="6448926"/>
            <a:ext cx="11829448" cy="276999"/>
          </a:xfrm>
          <a:prstGeom prst="rect">
            <a:avLst/>
          </a:prstGeom>
        </p:spPr>
        <p:txBody>
          <a:bodyPr wrap="square">
            <a:spAutoFit/>
          </a:bodyPr>
          <a:lstStyle/>
          <a:p>
            <a:r>
              <a:rPr lang="en-GB" sz="1200" dirty="0">
                <a:hlinkClick r:id="rId3"/>
              </a:rPr>
              <a:t>http://www.cpag.org.uk/sites/default/files/CPAG-Scot-factsheet-EWS-welfare-reform%28May17%29.pdf</a:t>
            </a:r>
            <a:r>
              <a:rPr lang="en-GB" sz="1200" dirty="0"/>
              <a:t> </a:t>
            </a:r>
            <a:endParaRPr lang="en-GB" sz="1200" dirty="0">
              <a:solidFill>
                <a:srgbClr val="0070C0"/>
              </a:solidFill>
            </a:endParaRPr>
          </a:p>
        </p:txBody>
      </p:sp>
    </p:spTree>
    <p:extLst>
      <p:ext uri="{BB962C8B-B14F-4D97-AF65-F5344CB8AC3E}">
        <p14:creationId xmlns:p14="http://schemas.microsoft.com/office/powerpoint/2010/main" val="294933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204" y="239997"/>
            <a:ext cx="10515600" cy="703279"/>
          </a:xfrm>
        </p:spPr>
        <p:txBody>
          <a:bodyPr/>
          <a:lstStyle/>
          <a:p>
            <a:r>
              <a:rPr lang="en-GB" dirty="0">
                <a:solidFill>
                  <a:srgbClr val="4368B0"/>
                </a:solidFill>
              </a:rPr>
              <a:t>A time for hope? Policy overview in Scotland</a:t>
            </a:r>
            <a:endParaRPr lang="en-GB" dirty="0"/>
          </a:p>
        </p:txBody>
      </p:sp>
      <p:sp>
        <p:nvSpPr>
          <p:cNvPr id="3" name="Content Placeholder 2"/>
          <p:cNvSpPr>
            <a:spLocks noGrp="1"/>
          </p:cNvSpPr>
          <p:nvPr>
            <p:ph idx="1"/>
          </p:nvPr>
        </p:nvSpPr>
        <p:spPr>
          <a:xfrm>
            <a:off x="611204" y="1106905"/>
            <a:ext cx="10742596" cy="5438274"/>
          </a:xfrm>
        </p:spPr>
        <p:txBody>
          <a:bodyPr>
            <a:normAutofit/>
          </a:bodyPr>
          <a:lstStyle/>
          <a:p>
            <a:r>
              <a:rPr lang="en-GB" dirty="0">
                <a:solidFill>
                  <a:srgbClr val="4368B0"/>
                </a:solidFill>
                <a:latin typeface="+mj-lt"/>
                <a:ea typeface="+mj-ea"/>
                <a:cs typeface="+mj-cs"/>
              </a:rPr>
              <a:t>Fairer Scotland Action Plans:</a:t>
            </a:r>
          </a:p>
          <a:p>
            <a:pPr lvl="1"/>
            <a:r>
              <a:rPr lang="en-GB" dirty="0">
                <a:solidFill>
                  <a:srgbClr val="4368B0"/>
                </a:solidFill>
                <a:latin typeface="+mj-lt"/>
                <a:ea typeface="+mj-ea"/>
                <a:cs typeface="+mj-cs"/>
              </a:rPr>
              <a:t>Five ambitions:</a:t>
            </a:r>
          </a:p>
          <a:p>
            <a:pPr lvl="2"/>
            <a:r>
              <a:rPr lang="en-GB" dirty="0">
                <a:solidFill>
                  <a:srgbClr val="4368B0"/>
                </a:solidFill>
                <a:latin typeface="+mj-lt"/>
                <a:ea typeface="+mj-ea"/>
                <a:cs typeface="+mj-cs"/>
              </a:rPr>
              <a:t>A fairer Scotland for all</a:t>
            </a:r>
          </a:p>
          <a:p>
            <a:pPr lvl="2"/>
            <a:r>
              <a:rPr lang="en-GB" dirty="0">
                <a:solidFill>
                  <a:srgbClr val="4368B0"/>
                </a:solidFill>
                <a:latin typeface="+mj-lt"/>
                <a:ea typeface="+mj-ea"/>
                <a:cs typeface="+mj-cs"/>
              </a:rPr>
              <a:t>Ending child poverty </a:t>
            </a:r>
          </a:p>
          <a:p>
            <a:pPr lvl="2"/>
            <a:r>
              <a:rPr lang="en-GB" dirty="0">
                <a:solidFill>
                  <a:srgbClr val="4368B0"/>
                </a:solidFill>
                <a:latin typeface="+mj-lt"/>
                <a:ea typeface="+mj-ea"/>
                <a:cs typeface="+mj-cs"/>
              </a:rPr>
              <a:t>A strong start for all young people</a:t>
            </a:r>
          </a:p>
          <a:p>
            <a:pPr lvl="2"/>
            <a:r>
              <a:rPr lang="en-GB" dirty="0">
                <a:solidFill>
                  <a:srgbClr val="4368B0"/>
                </a:solidFill>
                <a:latin typeface="+mj-lt"/>
                <a:ea typeface="+mj-ea"/>
                <a:cs typeface="+mj-cs"/>
              </a:rPr>
              <a:t>Fairer working lives</a:t>
            </a:r>
          </a:p>
          <a:p>
            <a:pPr lvl="2"/>
            <a:r>
              <a:rPr lang="en-GB" dirty="0">
                <a:solidFill>
                  <a:srgbClr val="4368B0"/>
                </a:solidFill>
                <a:latin typeface="+mj-lt"/>
                <a:ea typeface="+mj-ea"/>
                <a:cs typeface="+mj-cs"/>
              </a:rPr>
              <a:t>A thriving third age</a:t>
            </a:r>
          </a:p>
          <a:p>
            <a:pPr lvl="1"/>
            <a:r>
              <a:rPr lang="en-GB" dirty="0">
                <a:solidFill>
                  <a:srgbClr val="4368B0"/>
                </a:solidFill>
                <a:latin typeface="+mj-lt"/>
                <a:ea typeface="+mj-ea"/>
                <a:cs typeface="+mj-cs"/>
              </a:rPr>
              <a:t>Socioeconomic duty enacted</a:t>
            </a:r>
          </a:p>
          <a:p>
            <a:r>
              <a:rPr lang="en-GB" dirty="0">
                <a:solidFill>
                  <a:srgbClr val="4368B0"/>
                </a:solidFill>
                <a:latin typeface="+mj-lt"/>
                <a:ea typeface="+mj-ea"/>
                <a:cs typeface="+mj-cs"/>
              </a:rPr>
              <a:t>Child Poverty Act 2017</a:t>
            </a:r>
          </a:p>
          <a:p>
            <a:endParaRPr lang="en-GB" dirty="0"/>
          </a:p>
        </p:txBody>
      </p:sp>
    </p:spTree>
    <p:extLst>
      <p:ext uri="{BB962C8B-B14F-4D97-AF65-F5344CB8AC3E}">
        <p14:creationId xmlns:p14="http://schemas.microsoft.com/office/powerpoint/2010/main" val="62498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8596668" cy="801950"/>
          </a:xfrm>
        </p:spPr>
        <p:txBody>
          <a:bodyPr>
            <a:normAutofit fontScale="90000"/>
          </a:bodyPr>
          <a:lstStyle/>
          <a:p>
            <a:r>
              <a:rPr lang="en-GB" dirty="0">
                <a:solidFill>
                  <a:srgbClr val="4368B0"/>
                </a:solidFill>
              </a:rPr>
              <a:t>Child Poverty Act 2017 </a:t>
            </a:r>
            <a:r>
              <a:rPr lang="en-GB" dirty="0"/>
              <a:t> </a:t>
            </a:r>
            <a:r>
              <a:rPr lang="en-GB" dirty="0">
                <a:solidFill>
                  <a:srgbClr val="4368B0"/>
                </a:solidFill>
              </a:rPr>
              <a:t>– Delivery Plans</a:t>
            </a:r>
          </a:p>
        </p:txBody>
      </p:sp>
      <p:sp>
        <p:nvSpPr>
          <p:cNvPr id="3" name="Content Placeholder 2"/>
          <p:cNvSpPr>
            <a:spLocks noGrp="1"/>
          </p:cNvSpPr>
          <p:nvPr>
            <p:ph idx="1"/>
          </p:nvPr>
        </p:nvSpPr>
        <p:spPr>
          <a:xfrm>
            <a:off x="417250" y="719091"/>
            <a:ext cx="11041625" cy="6010183"/>
          </a:xfrm>
        </p:spPr>
        <p:txBody>
          <a:bodyPr>
            <a:normAutofit fontScale="92500" lnSpcReduction="10000"/>
          </a:bodyPr>
          <a:lstStyle/>
          <a:p>
            <a:endParaRPr lang="en-GB" sz="2100" dirty="0">
              <a:solidFill>
                <a:srgbClr val="0070C0"/>
              </a:solidFill>
            </a:endParaRPr>
          </a:p>
          <a:p>
            <a:r>
              <a:rPr lang="en-GB" sz="2100" dirty="0">
                <a:solidFill>
                  <a:srgbClr val="0070C0"/>
                </a:solidFill>
              </a:rPr>
              <a:t>The Act requires the Scottish Government to produce three Delivery Plans over the period to March 2031</a:t>
            </a:r>
          </a:p>
          <a:p>
            <a:r>
              <a:rPr lang="en-GB" sz="2100" dirty="0">
                <a:solidFill>
                  <a:srgbClr val="0070C0"/>
                </a:solidFill>
              </a:rPr>
              <a:t>In preparing a delivery plan, the Scottish Ministers must, in particular, consider what (if any) measures they ought to take in relation to— </a:t>
            </a:r>
          </a:p>
          <a:p>
            <a:pPr lvl="1"/>
            <a:r>
              <a:rPr lang="en-GB" sz="1900" dirty="0">
                <a:solidFill>
                  <a:srgbClr val="0070C0"/>
                </a:solidFill>
              </a:rPr>
              <a:t>the provision of financial support for children and parents </a:t>
            </a:r>
          </a:p>
          <a:p>
            <a:pPr lvl="1"/>
            <a:r>
              <a:rPr lang="en-GB" sz="1900" dirty="0">
                <a:solidFill>
                  <a:srgbClr val="0070C0"/>
                </a:solidFill>
              </a:rPr>
              <a:t>supporting local authorities to consider the automatic payment of benefits and support, </a:t>
            </a:r>
          </a:p>
          <a:p>
            <a:pPr lvl="1"/>
            <a:r>
              <a:rPr lang="en-GB" sz="1900" dirty="0">
                <a:solidFill>
                  <a:srgbClr val="0070C0"/>
                </a:solidFill>
              </a:rPr>
              <a:t>the provision and accessibility of information, advice and assistance to parents in relation to— </a:t>
            </a:r>
          </a:p>
          <a:p>
            <a:pPr lvl="2"/>
            <a:r>
              <a:rPr lang="en-GB" sz="1700" dirty="0">
                <a:solidFill>
                  <a:srgbClr val="0070C0"/>
                </a:solidFill>
              </a:rPr>
              <a:t>social security matters </a:t>
            </a:r>
          </a:p>
          <a:p>
            <a:pPr lvl="2"/>
            <a:r>
              <a:rPr lang="en-GB" sz="1700" dirty="0">
                <a:solidFill>
                  <a:srgbClr val="0070C0"/>
                </a:solidFill>
              </a:rPr>
              <a:t>income maximisation </a:t>
            </a:r>
          </a:p>
          <a:p>
            <a:pPr lvl="2"/>
            <a:r>
              <a:rPr lang="en-GB" sz="1700" dirty="0">
                <a:solidFill>
                  <a:srgbClr val="0070C0"/>
                </a:solidFill>
              </a:rPr>
              <a:t>financial support </a:t>
            </a:r>
          </a:p>
          <a:p>
            <a:pPr lvl="1"/>
            <a:r>
              <a:rPr lang="en-GB" sz="1900" dirty="0">
                <a:solidFill>
                  <a:srgbClr val="0070C0"/>
                </a:solidFill>
              </a:rPr>
              <a:t>education </a:t>
            </a:r>
          </a:p>
          <a:p>
            <a:pPr lvl="1"/>
            <a:r>
              <a:rPr lang="en-GB" sz="1900" dirty="0">
                <a:solidFill>
                  <a:srgbClr val="0070C0"/>
                </a:solidFill>
              </a:rPr>
              <a:t>the availability and affordability of housing </a:t>
            </a:r>
          </a:p>
          <a:p>
            <a:pPr lvl="1"/>
            <a:r>
              <a:rPr lang="en-GB" sz="1900" dirty="0">
                <a:solidFill>
                  <a:srgbClr val="0070C0"/>
                </a:solidFill>
              </a:rPr>
              <a:t>the availability and affordability of childcare </a:t>
            </a:r>
          </a:p>
          <a:p>
            <a:pPr lvl="1"/>
            <a:r>
              <a:rPr lang="en-GB" sz="1900" dirty="0">
                <a:solidFill>
                  <a:srgbClr val="0070C0"/>
                </a:solidFill>
              </a:rPr>
              <a:t>the facilitation of the employment, and of the development of the skills, of parents </a:t>
            </a:r>
          </a:p>
          <a:p>
            <a:pPr lvl="1"/>
            <a:r>
              <a:rPr lang="en-GB" sz="1900" dirty="0">
                <a:solidFill>
                  <a:srgbClr val="0070C0"/>
                </a:solidFill>
              </a:rPr>
              <a:t>physical and mental health </a:t>
            </a:r>
          </a:p>
          <a:p>
            <a:pPr lvl="1"/>
            <a:r>
              <a:rPr lang="en-GB" sz="1900" dirty="0">
                <a:solidFill>
                  <a:srgbClr val="0070C0"/>
                </a:solidFill>
              </a:rPr>
              <a:t>children living in single-parent households</a:t>
            </a:r>
          </a:p>
          <a:p>
            <a:pPr lvl="1"/>
            <a:r>
              <a:rPr lang="en-GB" sz="1900" dirty="0">
                <a:solidFill>
                  <a:srgbClr val="0070C0"/>
                </a:solidFill>
              </a:rPr>
              <a:t>consulting, amongst others, such persons and organisations working with or representing parents.</a:t>
            </a:r>
          </a:p>
          <a:p>
            <a:pPr lvl="0"/>
            <a:r>
              <a:rPr lang="en-GB" sz="2100" dirty="0">
                <a:solidFill>
                  <a:srgbClr val="0070C0"/>
                </a:solidFill>
              </a:rPr>
              <a:t>A delivery plan must, in particular, set out whether, during the period of the plan for the purpose of meeting the child poverty targets, the Scottish Ministers intend to bring forward legislation to exercise the power provided for in section 24 of the Scotland Act 2016 (discretionary payments: top-up of reserved benefits)</a:t>
            </a:r>
          </a:p>
        </p:txBody>
      </p:sp>
    </p:spTree>
    <p:extLst>
      <p:ext uri="{BB962C8B-B14F-4D97-AF65-F5344CB8AC3E}">
        <p14:creationId xmlns:p14="http://schemas.microsoft.com/office/powerpoint/2010/main" val="18938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500"/>
                                        <p:tgtEl>
                                          <p:spTgt spid="3">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500"/>
                                        <p:tgtEl>
                                          <p:spTgt spid="3">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6" end="16"/>
                                            </p:txEl>
                                          </p:spTgt>
                                        </p:tgtEl>
                                        <p:attrNameLst>
                                          <p:attrName>style.visibility</p:attrName>
                                        </p:attrNameLst>
                                      </p:cBhvr>
                                      <p:to>
                                        <p:strVal val="visible"/>
                                      </p:to>
                                    </p:set>
                                    <p:animEffect transition="in" filter="fade">
                                      <p:cBhvr>
                                        <p:cTn id="7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96" y="172621"/>
            <a:ext cx="11089105" cy="664778"/>
          </a:xfrm>
        </p:spPr>
        <p:txBody>
          <a:bodyPr>
            <a:normAutofit fontScale="90000"/>
          </a:bodyPr>
          <a:lstStyle/>
          <a:p>
            <a:r>
              <a:rPr lang="en-GB" dirty="0">
                <a:solidFill>
                  <a:srgbClr val="0070C0"/>
                </a:solidFill>
              </a:rPr>
              <a:t>First Child Poverty Delivery Plan</a:t>
            </a:r>
          </a:p>
        </p:txBody>
      </p:sp>
      <p:sp>
        <p:nvSpPr>
          <p:cNvPr id="3" name="Content Placeholder 2"/>
          <p:cNvSpPr>
            <a:spLocks noGrp="1"/>
          </p:cNvSpPr>
          <p:nvPr>
            <p:ph idx="1"/>
          </p:nvPr>
        </p:nvSpPr>
        <p:spPr>
          <a:xfrm>
            <a:off x="418699" y="1073217"/>
            <a:ext cx="10935101" cy="5471962"/>
          </a:xfrm>
        </p:spPr>
        <p:txBody>
          <a:bodyPr/>
          <a:lstStyle/>
          <a:p>
            <a:r>
              <a:rPr lang="en-GB" dirty="0">
                <a:solidFill>
                  <a:srgbClr val="0070C0"/>
                </a:solidFill>
              </a:rPr>
              <a:t>Published 29th March 2018:</a:t>
            </a:r>
          </a:p>
          <a:p>
            <a:pPr lvl="1"/>
            <a:r>
              <a:rPr lang="en-GB" dirty="0">
                <a:solidFill>
                  <a:srgbClr val="0070C0"/>
                </a:solidFill>
              </a:rPr>
              <a:t>Commitment to introduce an income supplement to help boost family finances</a:t>
            </a:r>
          </a:p>
          <a:p>
            <a:pPr lvl="1"/>
            <a:r>
              <a:rPr lang="en-GB" dirty="0">
                <a:solidFill>
                  <a:srgbClr val="0070C0"/>
                </a:solidFill>
              </a:rPr>
              <a:t>Minimum payment for the School Clothing Grant </a:t>
            </a:r>
          </a:p>
          <a:p>
            <a:pPr lvl="1"/>
            <a:r>
              <a:rPr lang="en-GB" dirty="0">
                <a:solidFill>
                  <a:srgbClr val="0070C0"/>
                </a:solidFill>
              </a:rPr>
              <a:t>£1 million on food insecurity during school holidays</a:t>
            </a:r>
          </a:p>
          <a:p>
            <a:pPr lvl="1"/>
            <a:r>
              <a:rPr lang="en-GB" dirty="0">
                <a:solidFill>
                  <a:srgbClr val="0070C0"/>
                </a:solidFill>
              </a:rPr>
              <a:t>New support for childcare after school and in the holidays</a:t>
            </a:r>
            <a:r>
              <a:rPr lang="en-GB" dirty="0"/>
              <a:t>.</a:t>
            </a:r>
          </a:p>
          <a:p>
            <a:pPr lvl="1"/>
            <a:r>
              <a:rPr lang="en-GB" dirty="0">
                <a:solidFill>
                  <a:srgbClr val="0070C0"/>
                </a:solidFill>
              </a:rPr>
              <a:t>Financial Health Check service</a:t>
            </a:r>
          </a:p>
          <a:p>
            <a:pPr lvl="1"/>
            <a:r>
              <a:rPr lang="en-GB" dirty="0">
                <a:solidFill>
                  <a:srgbClr val="0070C0"/>
                </a:solidFill>
              </a:rPr>
              <a:t>Grow the affordable credit sector</a:t>
            </a:r>
          </a:p>
          <a:p>
            <a:pPr lvl="1"/>
            <a:r>
              <a:rPr lang="en-GB" dirty="0">
                <a:solidFill>
                  <a:srgbClr val="0070C0"/>
                </a:solidFill>
              </a:rPr>
              <a:t>A new Best Start Grant.</a:t>
            </a:r>
          </a:p>
          <a:p>
            <a:pPr lvl="1"/>
            <a:r>
              <a:rPr lang="en-GB" dirty="0">
                <a:solidFill>
                  <a:srgbClr val="0070C0"/>
                </a:solidFill>
              </a:rPr>
              <a:t>Employment support for parents</a:t>
            </a:r>
          </a:p>
          <a:p>
            <a:pPr lvl="1"/>
            <a:r>
              <a:rPr lang="en-GB" dirty="0">
                <a:solidFill>
                  <a:srgbClr val="0070C0"/>
                </a:solidFill>
              </a:rPr>
              <a:t>Tackling low pay</a:t>
            </a:r>
          </a:p>
          <a:p>
            <a:pPr lvl="1"/>
            <a:r>
              <a:rPr lang="en-GB" dirty="0">
                <a:solidFill>
                  <a:srgbClr val="0070C0"/>
                </a:solidFill>
              </a:rPr>
              <a:t>Workplace equality and gender pay gap</a:t>
            </a:r>
          </a:p>
          <a:p>
            <a:pPr lvl="1"/>
            <a:r>
              <a:rPr lang="en-GB" dirty="0">
                <a:solidFill>
                  <a:srgbClr val="0070C0"/>
                </a:solidFill>
              </a:rPr>
              <a:t>Help with fuel poverty and housing costs</a:t>
            </a:r>
          </a:p>
          <a:p>
            <a:pPr lvl="1"/>
            <a:r>
              <a:rPr lang="en-GB" dirty="0">
                <a:solidFill>
                  <a:srgbClr val="0070C0"/>
                </a:solidFill>
              </a:rPr>
              <a:t>Help on income maximisation and the poverty premium</a:t>
            </a:r>
          </a:p>
          <a:p>
            <a:pPr lvl="1"/>
            <a:endParaRPr lang="en-GB" dirty="0">
              <a:solidFill>
                <a:srgbClr val="0070C0"/>
              </a:solidFill>
            </a:endParaRPr>
          </a:p>
        </p:txBody>
      </p:sp>
      <p:sp>
        <p:nvSpPr>
          <p:cNvPr id="5" name="Rectangle 4"/>
          <p:cNvSpPr/>
          <p:nvPr/>
        </p:nvSpPr>
        <p:spPr>
          <a:xfrm>
            <a:off x="572157" y="6545179"/>
            <a:ext cx="3989105" cy="307777"/>
          </a:xfrm>
          <a:prstGeom prst="rect">
            <a:avLst/>
          </a:prstGeom>
        </p:spPr>
        <p:txBody>
          <a:bodyPr wrap="none">
            <a:spAutoFit/>
          </a:bodyPr>
          <a:lstStyle/>
          <a:p>
            <a:r>
              <a:rPr lang="en-GB" sz="1400" dirty="0">
                <a:hlinkClick r:id="rId3"/>
              </a:rPr>
              <a:t>http://www.gov.scot/Resource/0053/00533606.pdf</a:t>
            </a:r>
            <a:r>
              <a:rPr lang="en-GB" sz="1400" dirty="0"/>
              <a:t> </a:t>
            </a:r>
          </a:p>
        </p:txBody>
      </p:sp>
    </p:spTree>
    <p:extLst>
      <p:ext uri="{BB962C8B-B14F-4D97-AF65-F5344CB8AC3E}">
        <p14:creationId xmlns:p14="http://schemas.microsoft.com/office/powerpoint/2010/main" val="1338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2194561" y="133349"/>
            <a:ext cx="7678102" cy="6700185"/>
          </a:xfrm>
          <a:prstGeom prst="rect">
            <a:avLst/>
          </a:prstGeom>
        </p:spPr>
      </p:pic>
      <p:cxnSp>
        <p:nvCxnSpPr>
          <p:cNvPr id="3" name="Straight Connector 2"/>
          <p:cNvCxnSpPr/>
          <p:nvPr/>
        </p:nvCxnSpPr>
        <p:spPr>
          <a:xfrm>
            <a:off x="2615174" y="5875335"/>
            <a:ext cx="3809689" cy="570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916779" y="1174282"/>
            <a:ext cx="1607419" cy="7122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944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65" y="609599"/>
            <a:ext cx="8596668" cy="2710649"/>
          </a:xfrm>
        </p:spPr>
        <p:txBody>
          <a:bodyPr>
            <a:normAutofit/>
          </a:bodyPr>
          <a:lstStyle/>
          <a:p>
            <a:pPr algn="ctr"/>
            <a:r>
              <a:rPr lang="en-GB" dirty="0">
                <a:solidFill>
                  <a:srgbClr val="0070C0"/>
                </a:solidFill>
              </a:rPr>
              <a:t>Thank you for your attention.</a:t>
            </a:r>
            <a:br>
              <a:rPr lang="en-GB" dirty="0">
                <a:solidFill>
                  <a:srgbClr val="0070C0"/>
                </a:solidFill>
              </a:rPr>
            </a:br>
            <a:br>
              <a:rPr lang="en-GB" dirty="0">
                <a:solidFill>
                  <a:srgbClr val="0070C0"/>
                </a:solidFill>
              </a:rPr>
            </a:br>
            <a:r>
              <a:rPr lang="en-GB" dirty="0">
                <a:solidFill>
                  <a:srgbClr val="0070C0"/>
                </a:solidFill>
              </a:rPr>
              <a:t>Any questions?</a:t>
            </a:r>
            <a:br>
              <a:rPr lang="en-GB" dirty="0"/>
            </a:br>
            <a:endParaRPr lang="en-GB" dirty="0"/>
          </a:p>
        </p:txBody>
      </p:sp>
    </p:spTree>
    <p:extLst>
      <p:ext uri="{BB962C8B-B14F-4D97-AF65-F5344CB8AC3E}">
        <p14:creationId xmlns:p14="http://schemas.microsoft.com/office/powerpoint/2010/main" val="308356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32" y="65339"/>
            <a:ext cx="9125069" cy="868312"/>
          </a:xfrm>
        </p:spPr>
        <p:txBody>
          <a:bodyPr>
            <a:normAutofit/>
          </a:bodyPr>
          <a:lstStyle/>
          <a:p>
            <a:r>
              <a:rPr lang="en-GB" sz="2800" dirty="0">
                <a:solidFill>
                  <a:srgbClr val="4368B0"/>
                </a:solidFill>
                <a:latin typeface="+mn-lt"/>
                <a:ea typeface="+mn-ea"/>
                <a:cs typeface="+mn-cs"/>
              </a:rPr>
              <a:t>Financial</a:t>
            </a:r>
            <a:r>
              <a:rPr lang="en-GB" sz="3600" dirty="0"/>
              <a:t> </a:t>
            </a:r>
            <a:r>
              <a:rPr lang="en-GB" sz="2800" dirty="0">
                <a:solidFill>
                  <a:srgbClr val="4368B0"/>
                </a:solidFill>
                <a:latin typeface="+mn-lt"/>
                <a:ea typeface="+mn-ea"/>
                <a:cs typeface="+mn-cs"/>
              </a:rPr>
              <a:t>vulnerability</a:t>
            </a:r>
          </a:p>
        </p:txBody>
      </p:sp>
      <p:sp>
        <p:nvSpPr>
          <p:cNvPr id="3" name="Content Placeholder 2"/>
          <p:cNvSpPr>
            <a:spLocks noGrp="1"/>
          </p:cNvSpPr>
          <p:nvPr>
            <p:ph idx="1"/>
          </p:nvPr>
        </p:nvSpPr>
        <p:spPr>
          <a:xfrm>
            <a:off x="677333" y="1044341"/>
            <a:ext cx="10771917" cy="4997022"/>
          </a:xfrm>
        </p:spPr>
        <p:txBody>
          <a:bodyPr/>
          <a:lstStyle/>
          <a:p>
            <a:pPr marL="514350" lvl="1" indent="-514350">
              <a:lnSpc>
                <a:spcPct val="80000"/>
              </a:lnSpc>
              <a:defRPr/>
            </a:pPr>
            <a:r>
              <a:rPr lang="en-GB" sz="2800" dirty="0">
                <a:solidFill>
                  <a:srgbClr val="4368B0"/>
                </a:solidFill>
              </a:rPr>
              <a:t>Financial vulnerability:</a:t>
            </a:r>
          </a:p>
          <a:p>
            <a:pPr marL="971550" lvl="2" indent="-514350">
              <a:lnSpc>
                <a:spcPct val="80000"/>
              </a:lnSpc>
              <a:defRPr/>
            </a:pPr>
            <a:r>
              <a:rPr lang="en-GB" sz="2400" dirty="0">
                <a:solidFill>
                  <a:srgbClr val="4368B0"/>
                </a:solidFill>
              </a:rPr>
              <a:t>differs from the objective measure of income poverty</a:t>
            </a:r>
          </a:p>
          <a:p>
            <a:pPr marL="971550" lvl="2" indent="-514350">
              <a:lnSpc>
                <a:spcPct val="80000"/>
              </a:lnSpc>
              <a:defRPr/>
            </a:pPr>
            <a:r>
              <a:rPr lang="en-GB" sz="2400" dirty="0">
                <a:solidFill>
                  <a:srgbClr val="4368B0"/>
                </a:solidFill>
              </a:rPr>
              <a:t>Poverty can be alleviated by borrowing but the resulting debt makes households more vulnerable </a:t>
            </a:r>
          </a:p>
          <a:p>
            <a:pPr marL="971550" lvl="2" indent="-514350">
              <a:lnSpc>
                <a:spcPct val="80000"/>
              </a:lnSpc>
              <a:defRPr/>
            </a:pPr>
            <a:r>
              <a:rPr lang="en-GB" sz="2400" dirty="0">
                <a:solidFill>
                  <a:srgbClr val="4368B0"/>
                </a:solidFill>
              </a:rPr>
              <a:t>people living in poverty are more aware than professionals of the trade-offs between poverty and vulnerability </a:t>
            </a:r>
          </a:p>
          <a:p>
            <a:pPr marL="971550" lvl="2" indent="-514350">
              <a:lnSpc>
                <a:spcPct val="80000"/>
              </a:lnSpc>
              <a:defRPr/>
            </a:pPr>
            <a:endParaRPr lang="en-GB" sz="2400" dirty="0">
              <a:solidFill>
                <a:srgbClr val="4368B0"/>
              </a:solidFill>
            </a:endParaRPr>
          </a:p>
          <a:p>
            <a:pPr marL="514350" lvl="1" indent="-514350">
              <a:lnSpc>
                <a:spcPct val="80000"/>
              </a:lnSpc>
              <a:defRPr/>
            </a:pPr>
            <a:r>
              <a:rPr lang="en-GB" sz="2800" dirty="0">
                <a:solidFill>
                  <a:srgbClr val="4368B0"/>
                </a:solidFill>
              </a:rPr>
              <a:t>Poverty premium:</a:t>
            </a:r>
          </a:p>
          <a:p>
            <a:pPr marL="971550" lvl="2" indent="-514350">
              <a:lnSpc>
                <a:spcPct val="80000"/>
              </a:lnSpc>
              <a:defRPr/>
            </a:pPr>
            <a:r>
              <a:rPr lang="en-GB" sz="2400" dirty="0">
                <a:solidFill>
                  <a:srgbClr val="4368B0"/>
                </a:solidFill>
              </a:rPr>
              <a:t>where people living in poverty cannot pay the full amount for an item, nor can they access mainstream credit, nor pay on a credit card, nor set up a direct debit and so have to pay a premium…</a:t>
            </a:r>
          </a:p>
          <a:p>
            <a:pPr marL="514350" lvl="1" indent="-514350">
              <a:lnSpc>
                <a:spcPct val="80000"/>
              </a:lnSpc>
              <a:defRPr/>
            </a:pPr>
            <a:endParaRPr lang="en-GB" sz="2800" dirty="0">
              <a:solidFill>
                <a:srgbClr val="4368B0"/>
              </a:solidFill>
            </a:endParaRPr>
          </a:p>
          <a:p>
            <a:pPr marL="514350" lvl="1" indent="-514350">
              <a:lnSpc>
                <a:spcPct val="80000"/>
              </a:lnSpc>
              <a:defRPr/>
            </a:pPr>
            <a:r>
              <a:rPr lang="en-GB" sz="2800" dirty="0">
                <a:solidFill>
                  <a:srgbClr val="4368B0"/>
                </a:solidFill>
              </a:rPr>
              <a:t>Example from my research in foodbanks in Dundee in April 2017 …</a:t>
            </a:r>
          </a:p>
          <a:p>
            <a:endParaRPr lang="en-GB" dirty="0"/>
          </a:p>
        </p:txBody>
      </p:sp>
      <p:sp>
        <p:nvSpPr>
          <p:cNvPr id="4" name="Slide Number Placeholder 3"/>
          <p:cNvSpPr>
            <a:spLocks noGrp="1"/>
          </p:cNvSpPr>
          <p:nvPr>
            <p:ph type="sldNum" sz="quarter" idx="12"/>
          </p:nvPr>
        </p:nvSpPr>
        <p:spPr/>
        <p:txBody>
          <a:bodyPr/>
          <a:lstStyle/>
          <a:p>
            <a:fld id="{71996D03-F354-4CE1-BCF3-333D4E295C61}" type="slidenum">
              <a:rPr lang="en-GB" smtClean="0"/>
              <a:t>3</a:t>
            </a:fld>
            <a:endParaRPr lang="en-GB"/>
          </a:p>
        </p:txBody>
      </p:sp>
    </p:spTree>
    <p:extLst>
      <p:ext uri="{BB962C8B-B14F-4D97-AF65-F5344CB8AC3E}">
        <p14:creationId xmlns:p14="http://schemas.microsoft.com/office/powerpoint/2010/main" val="314386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57" y="0"/>
            <a:ext cx="10407588" cy="6898284"/>
          </a:xfrm>
          <a:prstGeom prst="rect">
            <a:avLst/>
          </a:prstGeom>
        </p:spPr>
      </p:pic>
      <p:sp>
        <p:nvSpPr>
          <p:cNvPr id="4" name="Oval 3"/>
          <p:cNvSpPr/>
          <p:nvPr/>
        </p:nvSpPr>
        <p:spPr>
          <a:xfrm>
            <a:off x="7054426" y="3167264"/>
            <a:ext cx="64807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263133" y="3167264"/>
            <a:ext cx="64807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71996D03-F354-4CE1-BCF3-333D4E295C61}" type="slidenum">
              <a:rPr lang="en-GB" smtClean="0"/>
              <a:t>4</a:t>
            </a:fld>
            <a:endParaRPr lang="en-GB" dirty="0"/>
          </a:p>
        </p:txBody>
      </p:sp>
      <p:sp>
        <p:nvSpPr>
          <p:cNvPr id="7" name="Oval 6"/>
          <p:cNvSpPr/>
          <p:nvPr/>
        </p:nvSpPr>
        <p:spPr>
          <a:xfrm>
            <a:off x="7772400" y="2803614"/>
            <a:ext cx="1193533"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303613" y="5636759"/>
            <a:ext cx="1713390" cy="830997"/>
          </a:xfrm>
          <a:prstGeom prst="rect">
            <a:avLst/>
          </a:prstGeom>
          <a:noFill/>
        </p:spPr>
        <p:txBody>
          <a:bodyPr wrap="square" rtlCol="0">
            <a:spAutoFit/>
          </a:bodyPr>
          <a:lstStyle/>
          <a:p>
            <a:r>
              <a:rPr lang="en-GB" sz="2400" b="1" dirty="0">
                <a:solidFill>
                  <a:schemeClr val="accent3">
                    <a:lumMod val="75000"/>
                  </a:schemeClr>
                </a:solidFill>
              </a:rPr>
              <a:t>This was in April 2017</a:t>
            </a:r>
          </a:p>
        </p:txBody>
      </p:sp>
    </p:spTree>
    <p:extLst>
      <p:ext uri="{BB962C8B-B14F-4D97-AF65-F5344CB8AC3E}">
        <p14:creationId xmlns:p14="http://schemas.microsoft.com/office/powerpoint/2010/main" val="325658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12192000" cy="6858000"/>
          </a:xfrm>
          <a:prstGeom prst="rect">
            <a:avLst/>
          </a:prstGeom>
        </p:spPr>
      </p:pic>
      <p:sp>
        <p:nvSpPr>
          <p:cNvPr id="3" name="Oval 2"/>
          <p:cNvSpPr/>
          <p:nvPr/>
        </p:nvSpPr>
        <p:spPr>
          <a:xfrm>
            <a:off x="5868139" y="417251"/>
            <a:ext cx="932155" cy="20951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rot="5400000">
            <a:off x="8303580" y="5108694"/>
            <a:ext cx="825628" cy="2826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668346" y="3711707"/>
            <a:ext cx="1964488" cy="1569660"/>
          </a:xfrm>
          <a:prstGeom prst="rect">
            <a:avLst/>
          </a:prstGeom>
          <a:noFill/>
        </p:spPr>
        <p:txBody>
          <a:bodyPr wrap="square" rtlCol="0">
            <a:spAutoFit/>
          </a:bodyPr>
          <a:lstStyle/>
          <a:p>
            <a:r>
              <a:rPr lang="en-GB" sz="2400" b="1" dirty="0">
                <a:solidFill>
                  <a:schemeClr val="accent3">
                    <a:lumMod val="75000"/>
                  </a:schemeClr>
                </a:solidFill>
              </a:rPr>
              <a:t>11% increase between April &amp; August 2017</a:t>
            </a:r>
          </a:p>
        </p:txBody>
      </p:sp>
      <p:sp>
        <p:nvSpPr>
          <p:cNvPr id="6" name="TextBox 5"/>
          <p:cNvSpPr txBox="1"/>
          <p:nvPr/>
        </p:nvSpPr>
        <p:spPr>
          <a:xfrm>
            <a:off x="10866269" y="5459767"/>
            <a:ext cx="1127464" cy="369332"/>
          </a:xfrm>
          <a:prstGeom prst="rect">
            <a:avLst/>
          </a:prstGeom>
          <a:noFill/>
          <a:ln w="57150">
            <a:solidFill>
              <a:schemeClr val="accent3">
                <a:lumMod val="75000"/>
              </a:schemeClr>
            </a:solidFill>
          </a:ln>
        </p:spPr>
        <p:txBody>
          <a:bodyPr wrap="square" rtlCol="0">
            <a:spAutoFit/>
          </a:bodyPr>
          <a:lstStyle/>
          <a:p>
            <a:r>
              <a:rPr lang="en-GB" dirty="0"/>
              <a:t>=£739.44</a:t>
            </a:r>
          </a:p>
        </p:txBody>
      </p:sp>
      <p:sp>
        <p:nvSpPr>
          <p:cNvPr id="7" name="TextBox 6"/>
          <p:cNvSpPr txBox="1"/>
          <p:nvPr/>
        </p:nvSpPr>
        <p:spPr>
          <a:xfrm>
            <a:off x="10493406" y="6269114"/>
            <a:ext cx="1404152" cy="369332"/>
          </a:xfrm>
          <a:prstGeom prst="rect">
            <a:avLst/>
          </a:prstGeom>
          <a:noFill/>
          <a:ln w="57150">
            <a:solidFill>
              <a:schemeClr val="accent3">
                <a:lumMod val="75000"/>
              </a:schemeClr>
            </a:solidFill>
          </a:ln>
        </p:spPr>
        <p:txBody>
          <a:bodyPr wrap="square" rtlCol="0">
            <a:spAutoFit/>
          </a:bodyPr>
          <a:lstStyle/>
          <a:p>
            <a:r>
              <a:rPr lang="en-GB" dirty="0"/>
              <a:t>=£2299.44</a:t>
            </a:r>
          </a:p>
        </p:txBody>
      </p:sp>
    </p:spTree>
    <p:extLst>
      <p:ext uri="{BB962C8B-B14F-4D97-AF65-F5344CB8AC3E}">
        <p14:creationId xmlns:p14="http://schemas.microsoft.com/office/powerpoint/2010/main" val="65002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09448" y="144896"/>
            <a:ext cx="8082287" cy="6781800"/>
          </a:xfrm>
          <a:prstGeom prst="rect">
            <a:avLst/>
          </a:prstGeom>
        </p:spPr>
      </p:pic>
      <p:sp>
        <p:nvSpPr>
          <p:cNvPr id="3" name="TextBox 2"/>
          <p:cNvSpPr txBox="1"/>
          <p:nvPr/>
        </p:nvSpPr>
        <p:spPr>
          <a:xfrm>
            <a:off x="10147818" y="0"/>
            <a:ext cx="1964488" cy="1938992"/>
          </a:xfrm>
          <a:prstGeom prst="rect">
            <a:avLst/>
          </a:prstGeom>
          <a:noFill/>
        </p:spPr>
        <p:txBody>
          <a:bodyPr wrap="square" rtlCol="0">
            <a:spAutoFit/>
          </a:bodyPr>
          <a:lstStyle/>
          <a:p>
            <a:r>
              <a:rPr lang="en-GB" sz="2400" b="1" dirty="0">
                <a:solidFill>
                  <a:schemeClr val="accent3">
                    <a:lumMod val="75000"/>
                  </a:schemeClr>
                </a:solidFill>
              </a:rPr>
              <a:t>A further 5% increase between August 2017 &amp; April 2018</a:t>
            </a:r>
          </a:p>
        </p:txBody>
      </p:sp>
      <p:sp>
        <p:nvSpPr>
          <p:cNvPr id="4" name="Oval 3"/>
          <p:cNvSpPr/>
          <p:nvPr/>
        </p:nvSpPr>
        <p:spPr>
          <a:xfrm>
            <a:off x="5118437" y="856648"/>
            <a:ext cx="932155" cy="14305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rot="5400000">
            <a:off x="7271014" y="5282933"/>
            <a:ext cx="461547" cy="19272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929674" y="4708997"/>
            <a:ext cx="1127464" cy="369332"/>
          </a:xfrm>
          <a:prstGeom prst="rect">
            <a:avLst/>
          </a:prstGeom>
          <a:noFill/>
          <a:ln w="57150">
            <a:solidFill>
              <a:schemeClr val="accent3">
                <a:lumMod val="75000"/>
              </a:schemeClr>
            </a:solidFill>
          </a:ln>
        </p:spPr>
        <p:txBody>
          <a:bodyPr wrap="square" rtlCol="0">
            <a:spAutoFit/>
          </a:bodyPr>
          <a:lstStyle/>
          <a:p>
            <a:r>
              <a:rPr lang="en-GB" dirty="0"/>
              <a:t>=£765.96</a:t>
            </a:r>
          </a:p>
        </p:txBody>
      </p:sp>
      <p:sp>
        <p:nvSpPr>
          <p:cNvPr id="7" name="TextBox 6"/>
          <p:cNvSpPr txBox="1"/>
          <p:nvPr/>
        </p:nvSpPr>
        <p:spPr>
          <a:xfrm>
            <a:off x="9929674" y="6133761"/>
            <a:ext cx="1404152" cy="369332"/>
          </a:xfrm>
          <a:prstGeom prst="rect">
            <a:avLst/>
          </a:prstGeom>
          <a:noFill/>
          <a:ln w="57150">
            <a:solidFill>
              <a:schemeClr val="accent3">
                <a:lumMod val="75000"/>
              </a:schemeClr>
            </a:solidFill>
          </a:ln>
        </p:spPr>
        <p:txBody>
          <a:bodyPr wrap="square" rtlCol="0">
            <a:spAutoFit/>
          </a:bodyPr>
          <a:lstStyle/>
          <a:p>
            <a:r>
              <a:rPr lang="en-GB" dirty="0"/>
              <a:t>=£2403.96</a:t>
            </a:r>
          </a:p>
        </p:txBody>
      </p:sp>
    </p:spTree>
    <p:extLst>
      <p:ext uri="{BB962C8B-B14F-4D97-AF65-F5344CB8AC3E}">
        <p14:creationId xmlns:p14="http://schemas.microsoft.com/office/powerpoint/2010/main" val="319833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972152"/>
            <a:ext cx="12141043" cy="5407843"/>
          </a:xfrm>
          <a:prstGeom prst="rect">
            <a:avLst/>
          </a:prstGeom>
        </p:spPr>
      </p:pic>
      <p:sp>
        <p:nvSpPr>
          <p:cNvPr id="5" name="Oval 4"/>
          <p:cNvSpPr/>
          <p:nvPr/>
        </p:nvSpPr>
        <p:spPr>
          <a:xfrm rot="5400000">
            <a:off x="10257508" y="430815"/>
            <a:ext cx="825628" cy="2826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901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680" y="644892"/>
            <a:ext cx="12123320" cy="4427421"/>
          </a:xfrm>
          <a:prstGeom prst="rect">
            <a:avLst/>
          </a:prstGeom>
        </p:spPr>
      </p:pic>
      <p:sp>
        <p:nvSpPr>
          <p:cNvPr id="3" name="Oval 2"/>
          <p:cNvSpPr/>
          <p:nvPr/>
        </p:nvSpPr>
        <p:spPr>
          <a:xfrm>
            <a:off x="1407033" y="3562920"/>
            <a:ext cx="1526959" cy="710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5366860" y="3465063"/>
            <a:ext cx="1526959" cy="710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9402419" y="3511585"/>
            <a:ext cx="1526959" cy="710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75545" y="5414631"/>
            <a:ext cx="10830757" cy="830997"/>
          </a:xfrm>
          <a:prstGeom prst="rect">
            <a:avLst/>
          </a:prstGeom>
          <a:solidFill>
            <a:schemeClr val="accent3">
              <a:lumMod val="75000"/>
            </a:schemeClr>
          </a:solidFill>
        </p:spPr>
        <p:txBody>
          <a:bodyPr wrap="square" rtlCol="0">
            <a:spAutoFit/>
          </a:bodyPr>
          <a:lstStyle/>
          <a:p>
            <a:r>
              <a:rPr lang="en-GB" sz="2400" b="1" dirty="0"/>
              <a:t>POOR FAMILIES ARE PAYING 10 TIMES MORE FOR A WASHING MACHINE THAN YOU OR I BECAUSE THEY CAN’T LAY THEIR HANDS ON £250.</a:t>
            </a:r>
          </a:p>
        </p:txBody>
      </p:sp>
    </p:spTree>
    <p:extLst>
      <p:ext uri="{BB962C8B-B14F-4D97-AF65-F5344CB8AC3E}">
        <p14:creationId xmlns:p14="http://schemas.microsoft.com/office/powerpoint/2010/main" val="378915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48051" y="0"/>
            <a:ext cx="8590547" cy="6836856"/>
          </a:xfrm>
          <a:prstGeom prst="rect">
            <a:avLst/>
          </a:prstGeom>
        </p:spPr>
      </p:pic>
      <p:pic>
        <p:nvPicPr>
          <p:cNvPr id="3" name="Picture 2"/>
          <p:cNvPicPr>
            <a:picLocks noChangeAspect="1"/>
          </p:cNvPicPr>
          <p:nvPr/>
        </p:nvPicPr>
        <p:blipFill>
          <a:blip r:embed="rId4"/>
          <a:stretch>
            <a:fillRect/>
          </a:stretch>
        </p:blipFill>
        <p:spPr>
          <a:xfrm>
            <a:off x="1848051" y="96252"/>
            <a:ext cx="8624392" cy="6805062"/>
          </a:xfrm>
          <a:prstGeom prst="rect">
            <a:avLst/>
          </a:prstGeom>
        </p:spPr>
      </p:pic>
    </p:spTree>
    <p:extLst>
      <p:ext uri="{BB962C8B-B14F-4D97-AF65-F5344CB8AC3E}">
        <p14:creationId xmlns:p14="http://schemas.microsoft.com/office/powerpoint/2010/main" val="76208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3404</TotalTime>
  <Words>1623</Words>
  <Application>Microsoft Macintosh PowerPoint</Application>
  <PresentationFormat>Widescreen</PresentationFormat>
  <Paragraphs>210</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Families and financial vulnerability</vt:lpstr>
      <vt:lpstr>Outline</vt:lpstr>
      <vt:lpstr>Financial vulnerability</vt:lpstr>
      <vt:lpstr>PowerPoint Presentation</vt:lpstr>
      <vt:lpstr>PowerPoint Presentation</vt:lpstr>
      <vt:lpstr>PowerPoint Presentation</vt:lpstr>
      <vt:lpstr>PowerPoint Presentation</vt:lpstr>
      <vt:lpstr>PowerPoint Presentation</vt:lpstr>
      <vt:lpstr>PowerPoint Presentation</vt:lpstr>
      <vt:lpstr>The impact of financial vulnerability on mothers’ and children’s wellbeing </vt:lpstr>
      <vt:lpstr>The impact of financial vulnerability on mothers’ and children’s wellbeing</vt:lpstr>
      <vt:lpstr>PowerPoint Presentation</vt:lpstr>
      <vt:lpstr>What variables were looked at…</vt:lpstr>
      <vt:lpstr>Financial vulnerability is associated with:</vt:lpstr>
      <vt:lpstr>Maternal emotional distress is associated with:</vt:lpstr>
      <vt:lpstr>Child wellbeing is associated with:</vt:lpstr>
      <vt:lpstr>PowerPoint Presentation</vt:lpstr>
      <vt:lpstr>PowerPoint Presentation</vt:lpstr>
      <vt:lpstr>PowerPoint Presentation</vt:lpstr>
      <vt:lpstr>Welfare reform and families</vt:lpstr>
      <vt:lpstr>Austerity and welfare reform – UK level</vt:lpstr>
      <vt:lpstr>A time for hope? Policy overview in Scotland</vt:lpstr>
      <vt:lpstr>Child Poverty Act 2017  – Delivery Plans</vt:lpstr>
      <vt:lpstr>First Child Poverty Delivery Plan</vt:lpstr>
      <vt:lpstr>PowerPoint Presentation</vt:lpstr>
      <vt:lpstr>Thank you for your attention.  Any questions? </vt:lpstr>
    </vt:vector>
  </TitlesOfParts>
  <Company>University Of Stirling</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of Aspirations</dc:title>
  <dc:creator>Morag Treanor</dc:creator>
  <cp:lastModifiedBy>Alison Clancy</cp:lastModifiedBy>
  <cp:revision>144</cp:revision>
  <cp:lastPrinted>2018-03-13T15:37:54Z</cp:lastPrinted>
  <dcterms:created xsi:type="dcterms:W3CDTF">2018-02-19T11:07:48Z</dcterms:created>
  <dcterms:modified xsi:type="dcterms:W3CDTF">2018-04-24T15:03:08Z</dcterms:modified>
</cp:coreProperties>
</file>